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9"/>
  </p:notesMasterIdLst>
  <p:sldIdLst>
    <p:sldId id="256" r:id="rId2"/>
    <p:sldId id="269" r:id="rId3"/>
    <p:sldId id="273" r:id="rId4"/>
    <p:sldId id="282" r:id="rId5"/>
    <p:sldId id="272" r:id="rId6"/>
    <p:sldId id="274" r:id="rId7"/>
    <p:sldId id="281" r:id="rId8"/>
    <p:sldId id="279" r:id="rId9"/>
    <p:sldId id="268" r:id="rId10"/>
    <p:sldId id="257" r:id="rId11"/>
    <p:sldId id="260" r:id="rId12"/>
    <p:sldId id="261" r:id="rId13"/>
    <p:sldId id="262" r:id="rId14"/>
    <p:sldId id="263" r:id="rId15"/>
    <p:sldId id="264" r:id="rId16"/>
    <p:sldId id="265" r:id="rId17"/>
    <p:sldId id="278" r:id="rId18"/>
    <p:sldId id="270" r:id="rId19"/>
    <p:sldId id="267" r:id="rId20"/>
    <p:sldId id="283" r:id="rId21"/>
    <p:sldId id="284" r:id="rId22"/>
    <p:sldId id="285" r:id="rId23"/>
    <p:sldId id="286" r:id="rId24"/>
    <p:sldId id="287" r:id="rId25"/>
    <p:sldId id="288" r:id="rId26"/>
    <p:sldId id="275" r:id="rId27"/>
    <p:sldId id="289" r:id="rId28"/>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6C6"/>
    <a:srgbClr val="ED5565"/>
    <a:srgbClr val="DA4453"/>
    <a:srgbClr val="967BDC"/>
    <a:srgbClr val="8CC152"/>
    <a:srgbClr val="F6BB42"/>
    <a:srgbClr val="3BAFDA"/>
    <a:srgbClr val="C6F8FF"/>
    <a:srgbClr val="FDD7E9"/>
    <a:srgbClr val="DEDA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5868"/>
    <p:restoredTop sz="95846"/>
  </p:normalViewPr>
  <p:slideViewPr>
    <p:cSldViewPr>
      <p:cViewPr>
        <p:scale>
          <a:sx n="89" d="100"/>
          <a:sy n="89" d="100"/>
        </p:scale>
        <p:origin x="144" y="472"/>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288EC6-F52B-AC4D-867F-1F5D08838933}" type="datetimeFigureOut">
              <a:rPr lang="en-US" smtClean="0"/>
              <a:t>11/7/25</a:t>
            </a:fld>
            <a:endParaRPr lang="en-US"/>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2FC36E-233F-7D49-9455-E05A44D90DDF}" type="slidenum">
              <a:rPr lang="en-US" smtClean="0"/>
              <a:t>‹#›</a:t>
            </a:fld>
            <a:endParaRPr lang="en-US"/>
          </a:p>
        </p:txBody>
      </p:sp>
    </p:spTree>
    <p:extLst>
      <p:ext uri="{BB962C8B-B14F-4D97-AF65-F5344CB8AC3E}">
        <p14:creationId xmlns:p14="http://schemas.microsoft.com/office/powerpoint/2010/main" val="2433773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2FC36E-233F-7D49-9455-E05A44D90DDF}" type="slidenum">
              <a:rPr lang="en-US" smtClean="0"/>
              <a:t>1</a:t>
            </a:fld>
            <a:endParaRPr lang="en-US"/>
          </a:p>
        </p:txBody>
      </p:sp>
    </p:spTree>
    <p:extLst>
      <p:ext uri="{BB962C8B-B14F-4D97-AF65-F5344CB8AC3E}">
        <p14:creationId xmlns:p14="http://schemas.microsoft.com/office/powerpoint/2010/main" val="31980753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2FC36E-233F-7D49-9455-E05A44D90DDF}" type="slidenum">
              <a:rPr lang="en-US" smtClean="0"/>
              <a:t>19</a:t>
            </a:fld>
            <a:endParaRPr lang="en-US"/>
          </a:p>
        </p:txBody>
      </p:sp>
    </p:spTree>
    <p:extLst>
      <p:ext uri="{BB962C8B-B14F-4D97-AF65-F5344CB8AC3E}">
        <p14:creationId xmlns:p14="http://schemas.microsoft.com/office/powerpoint/2010/main" val="5480597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34EB8D-9396-14F6-96B0-73CFBA7E2A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3A988A-60DB-B591-CBA1-8459A078A2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683D7F-9F46-7706-AADE-0C679908D7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BF8BD9-1456-492B-AB80-C10A183A454A}"/>
              </a:ext>
            </a:extLst>
          </p:cNvPr>
          <p:cNvSpPr>
            <a:spLocks noGrp="1"/>
          </p:cNvSpPr>
          <p:nvPr>
            <p:ph type="sldNum" sz="quarter" idx="5"/>
          </p:nvPr>
        </p:nvSpPr>
        <p:spPr/>
        <p:txBody>
          <a:bodyPr/>
          <a:lstStyle/>
          <a:p>
            <a:fld id="{BF2FC36E-233F-7D49-9455-E05A44D90DDF}" type="slidenum">
              <a:rPr lang="en-US" smtClean="0"/>
              <a:t>21</a:t>
            </a:fld>
            <a:endParaRPr lang="en-US"/>
          </a:p>
        </p:txBody>
      </p:sp>
    </p:spTree>
    <p:extLst>
      <p:ext uri="{BB962C8B-B14F-4D97-AF65-F5344CB8AC3E}">
        <p14:creationId xmlns:p14="http://schemas.microsoft.com/office/powerpoint/2010/main" val="32851018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78158-9AEB-8968-B181-3E9012EEC0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9DB56C-C41A-9A41-3B8B-6D10E2507D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FA35CB-A56F-6F75-F679-C11DD0337E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AED415-91D5-3CE3-2F8E-4AE1AD777F11}"/>
              </a:ext>
            </a:extLst>
          </p:cNvPr>
          <p:cNvSpPr>
            <a:spLocks noGrp="1"/>
          </p:cNvSpPr>
          <p:nvPr>
            <p:ph type="sldNum" sz="quarter" idx="5"/>
          </p:nvPr>
        </p:nvSpPr>
        <p:spPr/>
        <p:txBody>
          <a:bodyPr/>
          <a:lstStyle/>
          <a:p>
            <a:fld id="{BF2FC36E-233F-7D49-9455-E05A44D90DDF}" type="slidenum">
              <a:rPr lang="en-US" smtClean="0"/>
              <a:t>23</a:t>
            </a:fld>
            <a:endParaRPr lang="en-US"/>
          </a:p>
        </p:txBody>
      </p:sp>
    </p:spTree>
    <p:extLst>
      <p:ext uri="{BB962C8B-B14F-4D97-AF65-F5344CB8AC3E}">
        <p14:creationId xmlns:p14="http://schemas.microsoft.com/office/powerpoint/2010/main" val="19471567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FC779C-AF99-FEF8-6E25-424D659E6C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F8A3F7-94CA-809F-9B03-4F83F32CF7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FFE239-FF91-1C1A-E14B-CBAA662BFB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FEDD05-E610-1F1B-D62E-430CC0E0BF9B}"/>
              </a:ext>
            </a:extLst>
          </p:cNvPr>
          <p:cNvSpPr>
            <a:spLocks noGrp="1"/>
          </p:cNvSpPr>
          <p:nvPr>
            <p:ph type="sldNum" sz="quarter" idx="5"/>
          </p:nvPr>
        </p:nvSpPr>
        <p:spPr/>
        <p:txBody>
          <a:bodyPr/>
          <a:lstStyle/>
          <a:p>
            <a:fld id="{BF2FC36E-233F-7D49-9455-E05A44D90DDF}" type="slidenum">
              <a:rPr lang="en-US" smtClean="0"/>
              <a:t>25</a:t>
            </a:fld>
            <a:endParaRPr lang="en-US"/>
          </a:p>
        </p:txBody>
      </p:sp>
    </p:spTree>
    <p:extLst>
      <p:ext uri="{BB962C8B-B14F-4D97-AF65-F5344CB8AC3E}">
        <p14:creationId xmlns:p14="http://schemas.microsoft.com/office/powerpoint/2010/main" val="3508851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A12214-84C7-CADC-ABA7-7F4A725BEE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0E5C2A-F304-D8EC-2DF3-B6349162ED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4CF192-287E-2DA1-DCF8-84F0085F28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9A061F-0A32-3747-1116-E245BA602D24}"/>
              </a:ext>
            </a:extLst>
          </p:cNvPr>
          <p:cNvSpPr>
            <a:spLocks noGrp="1"/>
          </p:cNvSpPr>
          <p:nvPr>
            <p:ph type="sldNum" sz="quarter" idx="5"/>
          </p:nvPr>
        </p:nvSpPr>
        <p:spPr/>
        <p:txBody>
          <a:bodyPr/>
          <a:lstStyle/>
          <a:p>
            <a:fld id="{BF2FC36E-233F-7D49-9455-E05A44D90DDF}" type="slidenum">
              <a:rPr lang="en-US" smtClean="0"/>
              <a:t>27</a:t>
            </a:fld>
            <a:endParaRPr lang="en-US"/>
          </a:p>
        </p:txBody>
      </p:sp>
    </p:spTree>
    <p:extLst>
      <p:ext uri="{BB962C8B-B14F-4D97-AF65-F5344CB8AC3E}">
        <p14:creationId xmlns:p14="http://schemas.microsoft.com/office/powerpoint/2010/main" val="24806682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4AA8B049-E9AC-D847-8ABE-1B021D64F88A}" type="datetimeFigureOut">
              <a:rPr lang="en-US" smtClean="0"/>
              <a:t>11/7/25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512046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AA8B049-E9AC-D847-8ABE-1B021D64F88A}" type="datetimeFigureOut">
              <a:rPr lang="en-US" smtClean="0"/>
              <a:t>11/7/25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2062092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AA8B049-E9AC-D847-8ABE-1B021D64F88A}" type="datetimeFigureOut">
              <a:rPr lang="en-US" smtClean="0"/>
              <a:t>11/7/25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2097948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AA8B049-E9AC-D847-8ABE-1B021D64F88A}" type="datetimeFigureOut">
              <a:rPr lang="en-US" smtClean="0"/>
              <a:t>11/7/25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2289142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AA8B049-E9AC-D847-8ABE-1B021D64F88A}" type="datetimeFigureOut">
              <a:rPr lang="en-US" smtClean="0"/>
              <a:t>11/7/25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1386807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AA8B049-E9AC-D847-8ABE-1B021D64F88A}" type="datetimeFigureOut">
              <a:rPr lang="en-US" smtClean="0"/>
              <a:t>11/7/25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1097411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AA8B049-E9AC-D847-8ABE-1B021D64F88A}" type="datetimeFigureOut">
              <a:rPr lang="en-US" smtClean="0"/>
              <a:t>11/7/25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1555919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AA8B049-E9AC-D847-8ABE-1B021D64F88A}" type="datetimeFigureOut">
              <a:rPr lang="en-US" smtClean="0"/>
              <a:t>11/7/25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1135541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A8B049-E9AC-D847-8ABE-1B021D64F88A}" type="datetimeFigureOut">
              <a:rPr lang="en-US" smtClean="0"/>
              <a:t>11/7/25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1787662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AA8B049-E9AC-D847-8ABE-1B021D64F88A}" type="datetimeFigureOut">
              <a:rPr lang="en-US" smtClean="0"/>
              <a:t>11/7/25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789695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AA8B049-E9AC-D847-8ABE-1B021D64F88A}" type="datetimeFigureOut">
              <a:rPr lang="en-US" smtClean="0"/>
              <a:t>11/7/25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3104252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AA8B049-E9AC-D847-8ABE-1B021D64F88A}" type="datetimeFigureOut">
              <a:rPr lang="en-US" smtClean="0"/>
              <a:t>11/7/25</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63E8155-5B95-7F4E-B6BD-7FDB4888401C}" type="slidenum">
              <a:rPr lang="en-US" smtClean="0"/>
              <a:t>‹#›</a:t>
            </a:fld>
            <a:endParaRPr lang="en-US"/>
          </a:p>
        </p:txBody>
      </p:sp>
    </p:spTree>
    <p:extLst>
      <p:ext uri="{BB962C8B-B14F-4D97-AF65-F5344CB8AC3E}">
        <p14:creationId xmlns:p14="http://schemas.microsoft.com/office/powerpoint/2010/main" val="36167748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p:cNvGrpSpPr/>
        <p:nvPr/>
      </p:nvGrpSpPr>
      <p:grpSpPr>
        <a:xfrm>
          <a:off x="0" y="0"/>
          <a:ext cx="0" cy="0"/>
          <a:chOff x="0" y="0"/>
          <a:chExt cx="0" cy="0"/>
        </a:xfrm>
      </p:grpSpPr>
      <p:sp>
        <p:nvSpPr>
          <p:cNvPr id="32" name="L-shape 31">
            <a:extLst>
              <a:ext uri="{FF2B5EF4-FFF2-40B4-BE49-F238E27FC236}">
                <a16:creationId xmlns:a16="http://schemas.microsoft.com/office/drawing/2014/main" id="{854AF2AA-CBFC-3132-3FE8-79E325916A4B}"/>
              </a:ext>
            </a:extLst>
          </p:cNvPr>
          <p:cNvSpPr/>
          <p:nvPr/>
        </p:nvSpPr>
        <p:spPr>
          <a:xfrm rot="8100000">
            <a:off x="1533837" y="876743"/>
            <a:ext cx="712843" cy="712841"/>
          </a:xfrm>
          <a:prstGeom prst="corner">
            <a:avLst/>
          </a:prstGeom>
          <a:solidFill>
            <a:srgbClr val="FFC6C6"/>
          </a:solidFill>
          <a:ln>
            <a:solidFill>
              <a:srgbClr val="FFC6C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L-shape 38">
            <a:extLst>
              <a:ext uri="{FF2B5EF4-FFF2-40B4-BE49-F238E27FC236}">
                <a16:creationId xmlns:a16="http://schemas.microsoft.com/office/drawing/2014/main" id="{8430F28A-9D6C-E062-E271-3A3F02DCB2FF}"/>
              </a:ext>
            </a:extLst>
          </p:cNvPr>
          <p:cNvSpPr/>
          <p:nvPr/>
        </p:nvSpPr>
        <p:spPr>
          <a:xfrm rot="9900000">
            <a:off x="2294261" y="5453319"/>
            <a:ext cx="712843" cy="712841"/>
          </a:xfrm>
          <a:prstGeom prst="corner">
            <a:avLst/>
          </a:prstGeom>
          <a:solidFill>
            <a:srgbClr val="FFC6C6"/>
          </a:solidFill>
          <a:ln>
            <a:solidFill>
              <a:srgbClr val="FFC6C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L-shape 39">
            <a:extLst>
              <a:ext uri="{FF2B5EF4-FFF2-40B4-BE49-F238E27FC236}">
                <a16:creationId xmlns:a16="http://schemas.microsoft.com/office/drawing/2014/main" id="{66742A66-E1B5-E41A-1397-8E12C8753C0B}"/>
              </a:ext>
            </a:extLst>
          </p:cNvPr>
          <p:cNvSpPr/>
          <p:nvPr/>
        </p:nvSpPr>
        <p:spPr>
          <a:xfrm rot="18000000">
            <a:off x="6944045" y="5187085"/>
            <a:ext cx="712843" cy="712841"/>
          </a:xfrm>
          <a:prstGeom prst="corner">
            <a:avLst/>
          </a:prstGeom>
          <a:solidFill>
            <a:srgbClr val="FFC6C6"/>
          </a:solidFill>
          <a:ln>
            <a:solidFill>
              <a:srgbClr val="FFC6C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L-shape 37">
            <a:extLst>
              <a:ext uri="{FF2B5EF4-FFF2-40B4-BE49-F238E27FC236}">
                <a16:creationId xmlns:a16="http://schemas.microsoft.com/office/drawing/2014/main" id="{0187E31E-FB0C-F54C-ECD3-7FFDEDA015E9}"/>
              </a:ext>
            </a:extLst>
          </p:cNvPr>
          <p:cNvSpPr/>
          <p:nvPr/>
        </p:nvSpPr>
        <p:spPr>
          <a:xfrm rot="1800000">
            <a:off x="7603739" y="628808"/>
            <a:ext cx="712843" cy="712841"/>
          </a:xfrm>
          <a:prstGeom prst="corner">
            <a:avLst/>
          </a:prstGeom>
          <a:solidFill>
            <a:srgbClr val="FFC6C6"/>
          </a:solidFill>
          <a:ln>
            <a:solidFill>
              <a:srgbClr val="FFC6C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nip Diagonal Corner of Rectangle 9">
            <a:extLst>
              <a:ext uri="{FF2B5EF4-FFF2-40B4-BE49-F238E27FC236}">
                <a16:creationId xmlns:a16="http://schemas.microsoft.com/office/drawing/2014/main" id="{1CC34A9F-89D1-62BD-B5F1-7E3C0965083D}"/>
              </a:ext>
            </a:extLst>
          </p:cNvPr>
          <p:cNvSpPr/>
          <p:nvPr/>
        </p:nvSpPr>
        <p:spPr>
          <a:xfrm rot="5400000">
            <a:off x="3870271" y="2132856"/>
            <a:ext cx="2160241" cy="2160241"/>
          </a:xfrm>
          <a:prstGeom prst="snip2DiagRect">
            <a:avLst>
              <a:gd name="adj1" fmla="val 0"/>
              <a:gd name="adj2" fmla="val 16667"/>
            </a:avLst>
          </a:prstGeom>
          <a:no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lumMod val="95000"/>
                  <a:lumOff val="5000"/>
                </a:schemeClr>
              </a:solidFill>
              <a:latin typeface="Spoof Trial Thin" pitchFamily="2" charset="77"/>
              <a:ea typeface="Spoof Trial Thin" pitchFamily="2" charset="77"/>
            </a:endParaRPr>
          </a:p>
        </p:txBody>
      </p:sp>
      <p:sp>
        <p:nvSpPr>
          <p:cNvPr id="11" name="Snip Same-side Corner of Rectangle 10">
            <a:extLst>
              <a:ext uri="{FF2B5EF4-FFF2-40B4-BE49-F238E27FC236}">
                <a16:creationId xmlns:a16="http://schemas.microsoft.com/office/drawing/2014/main" id="{CED00D43-AA8F-235D-F80F-84026F975A63}"/>
              </a:ext>
            </a:extLst>
          </p:cNvPr>
          <p:cNvSpPr/>
          <p:nvPr/>
        </p:nvSpPr>
        <p:spPr>
          <a:xfrm rot="5400000">
            <a:off x="1352601" y="2132855"/>
            <a:ext cx="2160240" cy="2160242"/>
          </a:xfrm>
          <a:prstGeom prst="snip2SameRect">
            <a:avLst/>
          </a:prstGeom>
          <a:no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Spoof Trial Thin" pitchFamily="2" charset="77"/>
              <a:ea typeface="Spoof Trial Thin" pitchFamily="2" charset="77"/>
            </a:endParaRPr>
          </a:p>
        </p:txBody>
      </p:sp>
      <p:sp>
        <p:nvSpPr>
          <p:cNvPr id="37" name="Snip Same-side Corner of Rectangle 36">
            <a:extLst>
              <a:ext uri="{FF2B5EF4-FFF2-40B4-BE49-F238E27FC236}">
                <a16:creationId xmlns:a16="http://schemas.microsoft.com/office/drawing/2014/main" id="{AB28FF10-6AA8-5AEC-CF1A-9667C0558986}"/>
              </a:ext>
            </a:extLst>
          </p:cNvPr>
          <p:cNvSpPr/>
          <p:nvPr/>
        </p:nvSpPr>
        <p:spPr>
          <a:xfrm rot="5400000">
            <a:off x="6393160" y="2132856"/>
            <a:ext cx="2160240" cy="2160241"/>
          </a:xfrm>
          <a:prstGeom prst="snip2SameRect">
            <a:avLst/>
          </a:prstGeom>
          <a:no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Spoof Trial Thin" pitchFamily="2" charset="77"/>
              <a:ea typeface="Spoof Trial Thin" pitchFamily="2" charset="77"/>
            </a:endParaRPr>
          </a:p>
        </p:txBody>
      </p:sp>
      <p:sp>
        <p:nvSpPr>
          <p:cNvPr id="17" name="TextBox 16">
            <a:extLst>
              <a:ext uri="{FF2B5EF4-FFF2-40B4-BE49-F238E27FC236}">
                <a16:creationId xmlns:a16="http://schemas.microsoft.com/office/drawing/2014/main" id="{971850B2-67F3-FD18-8386-6FF1705959BE}"/>
              </a:ext>
            </a:extLst>
          </p:cNvPr>
          <p:cNvSpPr txBox="1"/>
          <p:nvPr/>
        </p:nvSpPr>
        <p:spPr>
          <a:xfrm>
            <a:off x="1208584" y="4509120"/>
            <a:ext cx="7488832" cy="353943"/>
          </a:xfrm>
          <a:prstGeom prst="rect">
            <a:avLst/>
          </a:prstGeom>
          <a:noFill/>
        </p:spPr>
        <p:txBody>
          <a:bodyPr wrap="square" rtlCol="0">
            <a:spAutoFit/>
          </a:bodyPr>
          <a:lstStyle/>
          <a:p>
            <a:pPr algn="ctr"/>
            <a:r>
              <a:rPr lang="en-US" sz="1700" b="1" dirty="0">
                <a:solidFill>
                  <a:schemeClr val="bg1">
                    <a:lumMod val="95000"/>
                  </a:schemeClr>
                </a:solidFill>
                <a:latin typeface="Spoof Trial" pitchFamily="2" charset="77"/>
                <a:ea typeface="Spoof Trial" pitchFamily="2" charset="77"/>
              </a:rPr>
              <a:t>THE DECENTRALISED SERVICE DESIGN FOUNDATION WORKSHOP</a:t>
            </a:r>
          </a:p>
        </p:txBody>
      </p:sp>
      <p:sp>
        <p:nvSpPr>
          <p:cNvPr id="41" name="L-shape 40">
            <a:extLst>
              <a:ext uri="{FF2B5EF4-FFF2-40B4-BE49-F238E27FC236}">
                <a16:creationId xmlns:a16="http://schemas.microsoft.com/office/drawing/2014/main" id="{51191AB5-96B9-4677-209C-471F6812D667}"/>
              </a:ext>
            </a:extLst>
          </p:cNvPr>
          <p:cNvSpPr/>
          <p:nvPr/>
        </p:nvSpPr>
        <p:spPr>
          <a:xfrm rot="13500000">
            <a:off x="4514937" y="1619744"/>
            <a:ext cx="712843" cy="712841"/>
          </a:xfrm>
          <a:prstGeom prst="corner">
            <a:avLst/>
          </a:prstGeom>
          <a:solidFill>
            <a:srgbClr val="FFC6C6"/>
          </a:solidFill>
          <a:ln>
            <a:solidFill>
              <a:srgbClr val="FFC6C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Triangle 4">
            <a:extLst>
              <a:ext uri="{FF2B5EF4-FFF2-40B4-BE49-F238E27FC236}">
                <a16:creationId xmlns:a16="http://schemas.microsoft.com/office/drawing/2014/main" id="{14FE91EB-2860-84CE-4CA5-3C2F41EAEDD3}"/>
              </a:ext>
            </a:extLst>
          </p:cNvPr>
          <p:cNvSpPr/>
          <p:nvPr/>
        </p:nvSpPr>
        <p:spPr>
          <a:xfrm>
            <a:off x="3800872" y="3140326"/>
            <a:ext cx="432691" cy="432692"/>
          </a:xfrm>
          <a:prstGeom prst="rtTriangle">
            <a:avLst/>
          </a:prstGeom>
          <a:solidFill>
            <a:schemeClr val="tx1">
              <a:lumMod val="95000"/>
              <a:lumOff val="5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a:extLst>
              <a:ext uri="{FF2B5EF4-FFF2-40B4-BE49-F238E27FC236}">
                <a16:creationId xmlns:a16="http://schemas.microsoft.com/office/drawing/2014/main" id="{14759C4F-374B-D0E4-9150-884382D356DA}"/>
              </a:ext>
            </a:extLst>
          </p:cNvPr>
          <p:cNvSpPr/>
          <p:nvPr/>
        </p:nvSpPr>
        <p:spPr>
          <a:xfrm rot="10800000">
            <a:off x="5670471" y="2852934"/>
            <a:ext cx="430885" cy="430886"/>
          </a:xfrm>
          <a:prstGeom prst="rtTriangle">
            <a:avLst/>
          </a:prstGeom>
          <a:solidFill>
            <a:schemeClr val="tx1">
              <a:lumMod val="95000"/>
              <a:lumOff val="5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70700D9D-A7BE-A4BC-62E4-2B760926CBB9}"/>
              </a:ext>
            </a:extLst>
          </p:cNvPr>
          <p:cNvCxnSpPr/>
          <p:nvPr/>
        </p:nvCxnSpPr>
        <p:spPr>
          <a:xfrm>
            <a:off x="3800872" y="2708920"/>
            <a:ext cx="0" cy="1440160"/>
          </a:xfrm>
          <a:prstGeom prst="line">
            <a:avLst/>
          </a:prstGeom>
          <a:ln w="98425">
            <a:solidFill>
              <a:schemeClr val="tx1">
                <a:lumMod val="95000"/>
                <a:lumOff val="5000"/>
              </a:schemeClr>
            </a:solidFill>
          </a:ln>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DD70E390-E93E-5927-C467-0EBBDAAA40C6}"/>
              </a:ext>
            </a:extLst>
          </p:cNvPr>
          <p:cNvCxnSpPr>
            <a:cxnSpLocks/>
          </p:cNvCxnSpPr>
          <p:nvPr/>
        </p:nvCxnSpPr>
        <p:spPr>
          <a:xfrm>
            <a:off x="6101356" y="2708920"/>
            <a:ext cx="0" cy="1440160"/>
          </a:xfrm>
          <a:prstGeom prst="line">
            <a:avLst/>
          </a:prstGeom>
          <a:ln w="111125">
            <a:solidFill>
              <a:schemeClr val="tx1">
                <a:lumMod val="95000"/>
                <a:lumOff val="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95648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C2A17591-6B8D-2450-D719-6C5FE9255DC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AC1EDEC-5406-B010-3E4C-55B1AD19BA48}"/>
              </a:ext>
            </a:extLst>
          </p:cNvPr>
          <p:cNvSpPr txBox="1"/>
          <p:nvPr/>
        </p:nvSpPr>
        <p:spPr>
          <a:xfrm>
            <a:off x="344488" y="279946"/>
            <a:ext cx="9141334" cy="553998"/>
          </a:xfrm>
          <a:prstGeom prst="rect">
            <a:avLst/>
          </a:prstGeom>
          <a:noFill/>
        </p:spPr>
        <p:txBody>
          <a:bodyPr wrap="square" rtlCol="0">
            <a:spAutoFit/>
          </a:bodyPr>
          <a:lstStyle/>
          <a:p>
            <a:r>
              <a:rPr lang="en-US" sz="3000" dirty="0">
                <a:solidFill>
                  <a:schemeClr val="bg1">
                    <a:lumMod val="95000"/>
                  </a:schemeClr>
                </a:solidFill>
                <a:latin typeface="Spoof Trial Thin" pitchFamily="2" charset="77"/>
                <a:ea typeface="Spoof Trial Thin" pitchFamily="2" charset="77"/>
              </a:rPr>
              <a:t>GENERATING A CONTEXT STATEMENT</a:t>
            </a:r>
          </a:p>
        </p:txBody>
      </p:sp>
      <p:cxnSp>
        <p:nvCxnSpPr>
          <p:cNvPr id="6" name="Straight Connector 5">
            <a:extLst>
              <a:ext uri="{FF2B5EF4-FFF2-40B4-BE49-F238E27FC236}">
                <a16:creationId xmlns:a16="http://schemas.microsoft.com/office/drawing/2014/main" id="{DE5593FB-8749-AA88-E646-BED04CF5BC01}"/>
              </a:ext>
            </a:extLst>
          </p:cNvPr>
          <p:cNvCxnSpPr>
            <a:cxnSpLocks/>
          </p:cNvCxnSpPr>
          <p:nvPr/>
        </p:nvCxnSpPr>
        <p:spPr>
          <a:xfrm>
            <a:off x="416496" y="836712"/>
            <a:ext cx="9069326" cy="0"/>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
        <p:nvSpPr>
          <p:cNvPr id="23" name="TextBox 22">
            <a:extLst>
              <a:ext uri="{FF2B5EF4-FFF2-40B4-BE49-F238E27FC236}">
                <a16:creationId xmlns:a16="http://schemas.microsoft.com/office/drawing/2014/main" id="{91B08326-153A-6136-348B-B18A0C232649}"/>
              </a:ext>
            </a:extLst>
          </p:cNvPr>
          <p:cNvSpPr txBox="1"/>
          <p:nvPr/>
        </p:nvSpPr>
        <p:spPr>
          <a:xfrm>
            <a:off x="632520" y="1268809"/>
            <a:ext cx="8640961" cy="4313685"/>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A context statement helps your team align on the foundational context for this workshop by clearly defining the supply chain you want to explore, along with the challenges, opportunities, and boundaries.</a:t>
            </a:r>
            <a:br>
              <a:rPr lang="en-GB" sz="1500" dirty="0">
                <a:solidFill>
                  <a:schemeClr val="bg1">
                    <a:lumMod val="95000"/>
                  </a:schemeClr>
                </a:solidFill>
                <a:latin typeface="Spoof Trial Thin" pitchFamily="2" charset="77"/>
                <a:ea typeface="Spoof Trial Thin" pitchFamily="2" charset="77"/>
              </a:rPr>
            </a:br>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Use the prompts on your worksheet to generate a high-level context statement:</a:t>
            </a:r>
          </a:p>
          <a:p>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Supply Chain</a:t>
            </a:r>
            <a:r>
              <a:rPr lang="en-GB" sz="1500" dirty="0">
                <a:solidFill>
                  <a:schemeClr val="bg1">
                    <a:lumMod val="95000"/>
                  </a:schemeClr>
                </a:solidFill>
                <a:latin typeface="Spoof Trial Light" pitchFamily="2" charset="77"/>
                <a:ea typeface="Spoof Trial Light" pitchFamily="2" charset="77"/>
              </a:rPr>
              <a:t> → </a:t>
            </a:r>
            <a:r>
              <a:rPr lang="en-GB" sz="1500" dirty="0">
                <a:solidFill>
                  <a:schemeClr val="bg1">
                    <a:lumMod val="95000"/>
                  </a:schemeClr>
                </a:solidFill>
                <a:latin typeface="Spoof Trial Thin" pitchFamily="2" charset="77"/>
                <a:ea typeface="Spoof Trial Thin" pitchFamily="2" charset="77"/>
              </a:rPr>
              <a:t>Identify the general domain or sector this supply chain is serving. </a:t>
            </a:r>
          </a:p>
          <a:p>
            <a:pPr marL="285750" indent="-285750">
              <a:buFont typeface="Arial" panose="020B0604020202020204" pitchFamily="34" charset="0"/>
              <a:buChar char="•"/>
            </a:pPr>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High-Level Challenges</a:t>
            </a:r>
            <a:r>
              <a:rPr lang="en-GB" sz="1500" dirty="0">
                <a:solidFill>
                  <a:schemeClr val="bg1">
                    <a:lumMod val="95000"/>
                  </a:schemeClr>
                </a:solidFill>
                <a:latin typeface="Spoof Trial Light" pitchFamily="2" charset="77"/>
                <a:ea typeface="Spoof Trial Light" pitchFamily="2" charset="77"/>
              </a:rPr>
              <a:t> → </a:t>
            </a:r>
            <a:r>
              <a:rPr lang="en-GB" sz="1500" dirty="0">
                <a:solidFill>
                  <a:schemeClr val="bg1">
                    <a:lumMod val="95000"/>
                  </a:schemeClr>
                </a:solidFill>
                <a:latin typeface="Spoof Trial Thin" pitchFamily="2" charset="77"/>
                <a:ea typeface="Spoof Trial Thin" pitchFamily="2" charset="77"/>
              </a:rPr>
              <a:t>List key obstacles or issues within this domain that we need to address. These could be, for example, existing pain points for consumers, or new legislation that requires challenging changes.</a:t>
            </a:r>
          </a:p>
          <a:p>
            <a:pPr marL="285750" indent="-285750">
              <a:buFont typeface="Arial" panose="020B0604020202020204" pitchFamily="34" charset="0"/>
              <a:buChar char="•"/>
            </a:pPr>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High-Level Opportunities</a:t>
            </a:r>
            <a:r>
              <a:rPr lang="en-GB" sz="1500" dirty="0">
                <a:solidFill>
                  <a:schemeClr val="bg1">
                    <a:lumMod val="95000"/>
                  </a:schemeClr>
                </a:solidFill>
                <a:latin typeface="Spoof Trial Light" pitchFamily="2" charset="77"/>
                <a:ea typeface="Spoof Trial Light" pitchFamily="2" charset="77"/>
              </a:rPr>
              <a:t> → </a:t>
            </a:r>
            <a:r>
              <a:rPr lang="en-GB" sz="1500" dirty="0">
                <a:solidFill>
                  <a:schemeClr val="bg1">
                    <a:lumMod val="95000"/>
                  </a:schemeClr>
                </a:solidFill>
                <a:latin typeface="Spoof Trial Thin" pitchFamily="2" charset="77"/>
                <a:ea typeface="Spoof Trial Thin" pitchFamily="2" charset="77"/>
              </a:rPr>
              <a:t>Highlight promising possibilities or advantages that could help us move forward. Consider what new technologies or initiatives are on the horizon.</a:t>
            </a:r>
          </a:p>
          <a:p>
            <a:pPr marL="285750" indent="-285750">
              <a:buFont typeface="Arial" panose="020B0604020202020204" pitchFamily="34" charset="0"/>
              <a:buChar char="•"/>
            </a:pPr>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Workshop Scope</a:t>
            </a:r>
            <a:r>
              <a:rPr lang="en-GB" sz="1500" dirty="0">
                <a:solidFill>
                  <a:schemeClr val="bg1">
                    <a:lumMod val="95000"/>
                  </a:schemeClr>
                </a:solidFill>
                <a:latin typeface="Spoof Trial Light" pitchFamily="2" charset="77"/>
                <a:ea typeface="Spoof Trial Light" pitchFamily="2" charset="77"/>
              </a:rPr>
              <a:t> → </a:t>
            </a:r>
            <a:r>
              <a:rPr lang="en-GB" sz="1500" dirty="0">
                <a:solidFill>
                  <a:schemeClr val="bg1">
                    <a:lumMod val="95000"/>
                  </a:schemeClr>
                </a:solidFill>
                <a:latin typeface="Spoof Trial Thin" pitchFamily="2" charset="77"/>
                <a:ea typeface="Spoof Trial Thin" pitchFamily="2" charset="77"/>
              </a:rPr>
              <a:t>Define any key conditions, constraints, or rules that will guide your discussions. Clarify what is explicitly excluded from this workshop. These could be geographic, such as "UK only", or sector specific such as "public transport only".</a:t>
            </a:r>
          </a:p>
        </p:txBody>
      </p:sp>
      <p:sp>
        <p:nvSpPr>
          <p:cNvPr id="2" name="Snip Diagonal Corner of Rectangle 1">
            <a:extLst>
              <a:ext uri="{FF2B5EF4-FFF2-40B4-BE49-F238E27FC236}">
                <a16:creationId xmlns:a16="http://schemas.microsoft.com/office/drawing/2014/main" id="{9C604EE0-6F0D-E12D-6154-28EE2EBC656D}"/>
              </a:ext>
            </a:extLst>
          </p:cNvPr>
          <p:cNvSpPr/>
          <p:nvPr/>
        </p:nvSpPr>
        <p:spPr>
          <a:xfrm rot="5400000">
            <a:off x="9202340" y="413797"/>
            <a:ext cx="286296" cy="286296"/>
          </a:xfrm>
          <a:prstGeom prst="snip2DiagRect">
            <a:avLst/>
          </a:prstGeom>
          <a:solidFill>
            <a:srgbClr val="FFC6C6"/>
          </a:solidFill>
          <a:ln w="12700">
            <a:solidFill>
              <a:srgbClr val="FFC6C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5" name="Snip Diagonal Corner of Rectangle 14">
            <a:extLst>
              <a:ext uri="{FF2B5EF4-FFF2-40B4-BE49-F238E27FC236}">
                <a16:creationId xmlns:a16="http://schemas.microsoft.com/office/drawing/2014/main" id="{1A828794-A36C-7CC9-B79F-6B6919EC2679}"/>
              </a:ext>
            </a:extLst>
          </p:cNvPr>
          <p:cNvSpPr/>
          <p:nvPr/>
        </p:nvSpPr>
        <p:spPr>
          <a:xfrm>
            <a:off x="416496" y="6237312"/>
            <a:ext cx="2088232" cy="288032"/>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lumMod val="95000"/>
                  </a:schemeClr>
                </a:solidFill>
                <a:latin typeface="Spoof Trial Light" pitchFamily="2" charset="77"/>
                <a:ea typeface="Spoof Trial Light" pitchFamily="2" charset="77"/>
              </a:rPr>
              <a:t>DECENTRALISED SERVICE DESIGN</a:t>
            </a:r>
          </a:p>
        </p:txBody>
      </p:sp>
      <p:sp>
        <p:nvSpPr>
          <p:cNvPr id="16" name="Snip Diagonal Corner of Rectangle 15">
            <a:extLst>
              <a:ext uri="{FF2B5EF4-FFF2-40B4-BE49-F238E27FC236}">
                <a16:creationId xmlns:a16="http://schemas.microsoft.com/office/drawing/2014/main" id="{B9B1C251-76F3-2307-DE23-7FB0B618C866}"/>
              </a:ext>
            </a:extLst>
          </p:cNvPr>
          <p:cNvSpPr/>
          <p:nvPr/>
        </p:nvSpPr>
        <p:spPr>
          <a:xfrm rot="5400000">
            <a:off x="8841432" y="6241585"/>
            <a:ext cx="291600" cy="291600"/>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7" name="Snip Same-side Corner of Rectangle 16">
            <a:extLst>
              <a:ext uri="{FF2B5EF4-FFF2-40B4-BE49-F238E27FC236}">
                <a16:creationId xmlns:a16="http://schemas.microsoft.com/office/drawing/2014/main" id="{FA218E3E-D224-0A54-9E7F-A4D1E12FFDFF}"/>
              </a:ext>
            </a:extLst>
          </p:cNvPr>
          <p:cNvSpPr/>
          <p:nvPr/>
        </p:nvSpPr>
        <p:spPr>
          <a:xfrm rot="5400000">
            <a:off x="8479608" y="6243369"/>
            <a:ext cx="291600"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8" name="Snip Same-side Corner of Rectangle 17">
            <a:extLst>
              <a:ext uri="{FF2B5EF4-FFF2-40B4-BE49-F238E27FC236}">
                <a16:creationId xmlns:a16="http://schemas.microsoft.com/office/drawing/2014/main" id="{6F000BF8-88C1-7C82-4AD8-738F32B504DA}"/>
              </a:ext>
            </a:extLst>
          </p:cNvPr>
          <p:cNvSpPr/>
          <p:nvPr/>
        </p:nvSpPr>
        <p:spPr>
          <a:xfrm rot="5400000">
            <a:off x="9201472" y="6237312"/>
            <a:ext cx="288032"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9" name="Straight Connector 18">
            <a:extLst>
              <a:ext uri="{FF2B5EF4-FFF2-40B4-BE49-F238E27FC236}">
                <a16:creationId xmlns:a16="http://schemas.microsoft.com/office/drawing/2014/main" id="{EDC7B09D-2145-1335-DDCB-B9ADEABA78BB}"/>
              </a:ext>
            </a:extLst>
          </p:cNvPr>
          <p:cNvCxnSpPr>
            <a:cxnSpLocks/>
            <a:stCxn id="15" idx="0"/>
            <a:endCxn id="17" idx="1"/>
          </p:cNvCxnSpPr>
          <p:nvPr/>
        </p:nvCxnSpPr>
        <p:spPr>
          <a:xfrm>
            <a:off x="2504728" y="6381328"/>
            <a:ext cx="5976664" cy="6057"/>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9755664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C6C6"/>
        </a:solidFill>
        <a:effectLst/>
      </p:bgPr>
    </p:bg>
    <p:spTree>
      <p:nvGrpSpPr>
        <p:cNvPr id="1" name="">
          <a:extLst>
            <a:ext uri="{FF2B5EF4-FFF2-40B4-BE49-F238E27FC236}">
              <a16:creationId xmlns:a16="http://schemas.microsoft.com/office/drawing/2014/main" id="{B4EB0DDE-1857-8D8B-B00E-E65FF068AAB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266A02D-123F-682C-F260-E50A35C44202}"/>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tx1">
                    <a:lumMod val="95000"/>
                    <a:lumOff val="5000"/>
                  </a:schemeClr>
                </a:solidFill>
                <a:latin typeface="Spoof Trial Thin" pitchFamily="2" charset="77"/>
                <a:ea typeface="Spoof Trial Thin" pitchFamily="2" charset="77"/>
              </a:rPr>
              <a:t>IDEATING ACTORS AND FACTORS</a:t>
            </a:r>
          </a:p>
        </p:txBody>
      </p:sp>
      <p:sp>
        <p:nvSpPr>
          <p:cNvPr id="2" name="Snip Diagonal Corner of Rectangle 1">
            <a:extLst>
              <a:ext uri="{FF2B5EF4-FFF2-40B4-BE49-F238E27FC236}">
                <a16:creationId xmlns:a16="http://schemas.microsoft.com/office/drawing/2014/main" id="{4B7CB7F0-5317-52F9-6FD1-334E93A926F6}"/>
              </a:ext>
            </a:extLst>
          </p:cNvPr>
          <p:cNvSpPr/>
          <p:nvPr/>
        </p:nvSpPr>
        <p:spPr>
          <a:xfrm>
            <a:off x="416496" y="332658"/>
            <a:ext cx="2088232" cy="288032"/>
          </a:xfrm>
          <a:prstGeom prst="snip2Diag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lumMod val="95000"/>
                    <a:lumOff val="5000"/>
                  </a:schemeClr>
                </a:solidFill>
                <a:latin typeface="Spoof Trial Light" pitchFamily="2" charset="77"/>
                <a:ea typeface="Spoof Trial Light" pitchFamily="2" charset="77"/>
              </a:rPr>
              <a:t>DECENTRALISED SERVICE DESIGN</a:t>
            </a:r>
          </a:p>
        </p:txBody>
      </p:sp>
      <p:sp>
        <p:nvSpPr>
          <p:cNvPr id="3" name="Snip Diagonal Corner of Rectangle 2">
            <a:extLst>
              <a:ext uri="{FF2B5EF4-FFF2-40B4-BE49-F238E27FC236}">
                <a16:creationId xmlns:a16="http://schemas.microsoft.com/office/drawing/2014/main" id="{BCDD7495-43B7-4734-A111-312450FB1BE0}"/>
              </a:ext>
            </a:extLst>
          </p:cNvPr>
          <p:cNvSpPr/>
          <p:nvPr/>
        </p:nvSpPr>
        <p:spPr>
          <a:xfrm rot="5400000">
            <a:off x="8841432" y="336931"/>
            <a:ext cx="291600" cy="291600"/>
          </a:xfrm>
          <a:prstGeom prst="snip2Diag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lumMod val="95000"/>
                  <a:lumOff val="5000"/>
                </a:schemeClr>
              </a:solidFill>
              <a:latin typeface="Spoof Trial Light" pitchFamily="2" charset="77"/>
              <a:ea typeface="Spoof Trial Light" pitchFamily="2" charset="77"/>
            </a:endParaRPr>
          </a:p>
        </p:txBody>
      </p:sp>
      <p:sp>
        <p:nvSpPr>
          <p:cNvPr id="5" name="Snip Same-side Corner of Rectangle 4">
            <a:extLst>
              <a:ext uri="{FF2B5EF4-FFF2-40B4-BE49-F238E27FC236}">
                <a16:creationId xmlns:a16="http://schemas.microsoft.com/office/drawing/2014/main" id="{810EB9E9-8A0B-6C1A-AA65-F727BD206513}"/>
              </a:ext>
            </a:extLst>
          </p:cNvPr>
          <p:cNvSpPr/>
          <p:nvPr/>
        </p:nvSpPr>
        <p:spPr>
          <a:xfrm rot="5400000">
            <a:off x="8479608" y="338715"/>
            <a:ext cx="291600" cy="288032"/>
          </a:xfrm>
          <a:prstGeom prst="snip2Same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nip Same-side Corner of Rectangle 5">
            <a:extLst>
              <a:ext uri="{FF2B5EF4-FFF2-40B4-BE49-F238E27FC236}">
                <a16:creationId xmlns:a16="http://schemas.microsoft.com/office/drawing/2014/main" id="{0EECDC99-4BAA-F89F-D65B-833D0D84C9A7}"/>
              </a:ext>
            </a:extLst>
          </p:cNvPr>
          <p:cNvSpPr/>
          <p:nvPr/>
        </p:nvSpPr>
        <p:spPr>
          <a:xfrm rot="5400000">
            <a:off x="9201472" y="332658"/>
            <a:ext cx="288032" cy="288032"/>
          </a:xfrm>
          <a:prstGeom prst="snip2Same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a:extLst>
              <a:ext uri="{FF2B5EF4-FFF2-40B4-BE49-F238E27FC236}">
                <a16:creationId xmlns:a16="http://schemas.microsoft.com/office/drawing/2014/main" id="{67C085EC-98B1-2CDF-3F41-1CFF388C55C7}"/>
              </a:ext>
            </a:extLst>
          </p:cNvPr>
          <p:cNvCxnSpPr>
            <a:cxnSpLocks/>
            <a:stCxn id="2" idx="0"/>
            <a:endCxn id="5" idx="1"/>
          </p:cNvCxnSpPr>
          <p:nvPr/>
        </p:nvCxnSpPr>
        <p:spPr>
          <a:xfrm>
            <a:off x="2504728" y="476674"/>
            <a:ext cx="5976664" cy="6057"/>
          </a:xfrm>
          <a:prstGeom prst="line">
            <a:avLst/>
          </a:prstGeom>
          <a:ln w="12700">
            <a:solidFill>
              <a:schemeClr val="tx1">
                <a:lumMod val="95000"/>
                <a:lumOff val="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121549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B9245107-AE62-8F42-D91D-7FB9BE2207D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7FEAFAB-0C65-F36D-CD0A-916390A3D59A}"/>
              </a:ext>
            </a:extLst>
          </p:cNvPr>
          <p:cNvSpPr txBox="1"/>
          <p:nvPr/>
        </p:nvSpPr>
        <p:spPr>
          <a:xfrm>
            <a:off x="344488" y="279946"/>
            <a:ext cx="9141334" cy="553998"/>
          </a:xfrm>
          <a:prstGeom prst="rect">
            <a:avLst/>
          </a:prstGeom>
          <a:noFill/>
        </p:spPr>
        <p:txBody>
          <a:bodyPr wrap="square" rtlCol="0">
            <a:spAutoFit/>
          </a:bodyPr>
          <a:lstStyle/>
          <a:p>
            <a:r>
              <a:rPr lang="en-US" sz="3000" dirty="0">
                <a:solidFill>
                  <a:schemeClr val="bg1">
                    <a:lumMod val="95000"/>
                  </a:schemeClr>
                </a:solidFill>
                <a:latin typeface="Spoof Trial Thin" pitchFamily="2" charset="77"/>
                <a:ea typeface="Spoof Trial Thin" pitchFamily="2" charset="77"/>
              </a:rPr>
              <a:t>GENERATING A CONTEXT STATEMENT</a:t>
            </a:r>
          </a:p>
        </p:txBody>
      </p:sp>
      <p:cxnSp>
        <p:nvCxnSpPr>
          <p:cNvPr id="6" name="Straight Connector 5">
            <a:extLst>
              <a:ext uri="{FF2B5EF4-FFF2-40B4-BE49-F238E27FC236}">
                <a16:creationId xmlns:a16="http://schemas.microsoft.com/office/drawing/2014/main" id="{2D586D80-073E-02B8-5926-D793003CA461}"/>
              </a:ext>
            </a:extLst>
          </p:cNvPr>
          <p:cNvCxnSpPr>
            <a:cxnSpLocks/>
          </p:cNvCxnSpPr>
          <p:nvPr/>
        </p:nvCxnSpPr>
        <p:spPr>
          <a:xfrm>
            <a:off x="416496" y="836712"/>
            <a:ext cx="9069326" cy="0"/>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
        <p:nvSpPr>
          <p:cNvPr id="23" name="TextBox 22">
            <a:extLst>
              <a:ext uri="{FF2B5EF4-FFF2-40B4-BE49-F238E27FC236}">
                <a16:creationId xmlns:a16="http://schemas.microsoft.com/office/drawing/2014/main" id="{25369198-BF34-0F9B-AAED-36273BC895B5}"/>
              </a:ext>
            </a:extLst>
          </p:cNvPr>
          <p:cNvSpPr txBox="1"/>
          <p:nvPr/>
        </p:nvSpPr>
        <p:spPr>
          <a:xfrm>
            <a:off x="632520" y="1268809"/>
            <a:ext cx="8640961" cy="3554819"/>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By identifying the actors and factors involved in your supply chain you can reveal how different organisation and individuals interact and influence each other, helping to map connections and dependencies.</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Use the designated spaces on the worksheet to gather all the actors and factors you can think of.</a:t>
            </a:r>
            <a:br>
              <a:rPr lang="en-GB" sz="1500" dirty="0">
                <a:solidFill>
                  <a:schemeClr val="bg1">
                    <a:lumMod val="95000"/>
                  </a:schemeClr>
                </a:solidFill>
                <a:latin typeface="Spoof Trial Thin" pitchFamily="2" charset="77"/>
                <a:ea typeface="Spoof Trial Thin" pitchFamily="2" charset="77"/>
              </a:rPr>
            </a:br>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Actors → any “players” involved in the supply chain (e.g., organisations, individuals, software agents, autonomous devices)</a:t>
            </a:r>
          </a:p>
          <a:p>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Factors → “things” that might restrict, facilitate, or otherwise influence the actors or supply chain (e.g., political, economic, social, technical, legal, and environmental)</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Once you have done this, group related actors and factors into categories or themes — e.g., services providers, infrastructure providers and end users.</a:t>
            </a:r>
          </a:p>
        </p:txBody>
      </p:sp>
      <p:sp>
        <p:nvSpPr>
          <p:cNvPr id="2" name="Snip Diagonal Corner of Rectangle 1">
            <a:extLst>
              <a:ext uri="{FF2B5EF4-FFF2-40B4-BE49-F238E27FC236}">
                <a16:creationId xmlns:a16="http://schemas.microsoft.com/office/drawing/2014/main" id="{1D5C2E81-7164-1833-0569-66CA20904288}"/>
              </a:ext>
            </a:extLst>
          </p:cNvPr>
          <p:cNvSpPr/>
          <p:nvPr/>
        </p:nvSpPr>
        <p:spPr>
          <a:xfrm rot="5400000">
            <a:off x="9202340" y="413797"/>
            <a:ext cx="286296" cy="286296"/>
          </a:xfrm>
          <a:prstGeom prst="snip2DiagRect">
            <a:avLst/>
          </a:prstGeom>
          <a:solidFill>
            <a:srgbClr val="FFC6C6"/>
          </a:solidFill>
          <a:ln w="12700">
            <a:solidFill>
              <a:srgbClr val="FFC6C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20" name="Snip Diagonal Corner of Rectangle 19">
            <a:extLst>
              <a:ext uri="{FF2B5EF4-FFF2-40B4-BE49-F238E27FC236}">
                <a16:creationId xmlns:a16="http://schemas.microsoft.com/office/drawing/2014/main" id="{38DBE033-D801-20ED-C633-CF98E6958AD5}"/>
              </a:ext>
            </a:extLst>
          </p:cNvPr>
          <p:cNvSpPr/>
          <p:nvPr/>
        </p:nvSpPr>
        <p:spPr>
          <a:xfrm>
            <a:off x="416496" y="6237312"/>
            <a:ext cx="2088232" cy="288032"/>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lumMod val="95000"/>
                  </a:schemeClr>
                </a:solidFill>
                <a:latin typeface="Spoof Trial Light" pitchFamily="2" charset="77"/>
                <a:ea typeface="Spoof Trial Light" pitchFamily="2" charset="77"/>
              </a:rPr>
              <a:t>DECENTRALISED SERVICE DESIGN</a:t>
            </a:r>
          </a:p>
        </p:txBody>
      </p:sp>
      <p:sp>
        <p:nvSpPr>
          <p:cNvPr id="21" name="Snip Diagonal Corner of Rectangle 20">
            <a:extLst>
              <a:ext uri="{FF2B5EF4-FFF2-40B4-BE49-F238E27FC236}">
                <a16:creationId xmlns:a16="http://schemas.microsoft.com/office/drawing/2014/main" id="{122F0DD6-0517-DA23-BEB5-DC938B72B6C8}"/>
              </a:ext>
            </a:extLst>
          </p:cNvPr>
          <p:cNvSpPr/>
          <p:nvPr/>
        </p:nvSpPr>
        <p:spPr>
          <a:xfrm rot="5400000">
            <a:off x="8841432" y="6241585"/>
            <a:ext cx="291600" cy="291600"/>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22" name="Snip Same-side Corner of Rectangle 21">
            <a:extLst>
              <a:ext uri="{FF2B5EF4-FFF2-40B4-BE49-F238E27FC236}">
                <a16:creationId xmlns:a16="http://schemas.microsoft.com/office/drawing/2014/main" id="{9DCBE078-22BB-CE72-9775-9D3A455581FB}"/>
              </a:ext>
            </a:extLst>
          </p:cNvPr>
          <p:cNvSpPr/>
          <p:nvPr/>
        </p:nvSpPr>
        <p:spPr>
          <a:xfrm rot="5400000">
            <a:off x="8479608" y="6243369"/>
            <a:ext cx="291600"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4" name="Snip Same-side Corner of Rectangle 23">
            <a:extLst>
              <a:ext uri="{FF2B5EF4-FFF2-40B4-BE49-F238E27FC236}">
                <a16:creationId xmlns:a16="http://schemas.microsoft.com/office/drawing/2014/main" id="{C6AA506B-293A-FB27-CB1B-6075EB36D62D}"/>
              </a:ext>
            </a:extLst>
          </p:cNvPr>
          <p:cNvSpPr/>
          <p:nvPr/>
        </p:nvSpPr>
        <p:spPr>
          <a:xfrm rot="5400000">
            <a:off x="9201472" y="6237312"/>
            <a:ext cx="288032"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25" name="Straight Connector 24">
            <a:extLst>
              <a:ext uri="{FF2B5EF4-FFF2-40B4-BE49-F238E27FC236}">
                <a16:creationId xmlns:a16="http://schemas.microsoft.com/office/drawing/2014/main" id="{E23C3A09-9BF3-8987-3B4D-3727F025372C}"/>
              </a:ext>
            </a:extLst>
          </p:cNvPr>
          <p:cNvCxnSpPr>
            <a:cxnSpLocks/>
            <a:stCxn id="20" idx="0"/>
            <a:endCxn id="22" idx="1"/>
          </p:cNvCxnSpPr>
          <p:nvPr/>
        </p:nvCxnSpPr>
        <p:spPr>
          <a:xfrm>
            <a:off x="2504728" y="6381328"/>
            <a:ext cx="5976664" cy="6057"/>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967801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C6C6"/>
        </a:solidFill>
        <a:effectLst/>
      </p:bgPr>
    </p:bg>
    <p:spTree>
      <p:nvGrpSpPr>
        <p:cNvPr id="1" name="">
          <a:extLst>
            <a:ext uri="{FF2B5EF4-FFF2-40B4-BE49-F238E27FC236}">
              <a16:creationId xmlns:a16="http://schemas.microsoft.com/office/drawing/2014/main" id="{21775BDA-423D-CE56-BCF4-7395FA667EE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323EBEA-C1C3-03FC-683E-2C1A830BC210}"/>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tx1">
                    <a:lumMod val="95000"/>
                    <a:lumOff val="5000"/>
                  </a:schemeClr>
                </a:solidFill>
                <a:latin typeface="Spoof Trial Thin" pitchFamily="2" charset="77"/>
                <a:ea typeface="Spoof Trial Thin" pitchFamily="2" charset="77"/>
              </a:rPr>
              <a:t>CREATING ACTOR PORTRAITS</a:t>
            </a:r>
          </a:p>
        </p:txBody>
      </p:sp>
      <p:sp>
        <p:nvSpPr>
          <p:cNvPr id="2" name="Snip Diagonal Corner of Rectangle 1">
            <a:extLst>
              <a:ext uri="{FF2B5EF4-FFF2-40B4-BE49-F238E27FC236}">
                <a16:creationId xmlns:a16="http://schemas.microsoft.com/office/drawing/2014/main" id="{F52B0A66-1221-2712-4BC8-75F699513716}"/>
              </a:ext>
            </a:extLst>
          </p:cNvPr>
          <p:cNvSpPr/>
          <p:nvPr/>
        </p:nvSpPr>
        <p:spPr>
          <a:xfrm>
            <a:off x="416496" y="332658"/>
            <a:ext cx="2088232" cy="288032"/>
          </a:xfrm>
          <a:prstGeom prst="snip2Diag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lumMod val="95000"/>
                    <a:lumOff val="5000"/>
                  </a:schemeClr>
                </a:solidFill>
                <a:latin typeface="Spoof Trial Light" pitchFamily="2" charset="77"/>
                <a:ea typeface="Spoof Trial Light" pitchFamily="2" charset="77"/>
              </a:rPr>
              <a:t>DECENTRALISED SERVICE DESIGN</a:t>
            </a:r>
          </a:p>
        </p:txBody>
      </p:sp>
      <p:sp>
        <p:nvSpPr>
          <p:cNvPr id="3" name="Snip Diagonal Corner of Rectangle 2">
            <a:extLst>
              <a:ext uri="{FF2B5EF4-FFF2-40B4-BE49-F238E27FC236}">
                <a16:creationId xmlns:a16="http://schemas.microsoft.com/office/drawing/2014/main" id="{31316D94-65D7-9256-67E6-47AA3FB5C46F}"/>
              </a:ext>
            </a:extLst>
          </p:cNvPr>
          <p:cNvSpPr/>
          <p:nvPr/>
        </p:nvSpPr>
        <p:spPr>
          <a:xfrm rot="5400000">
            <a:off x="8841432" y="336931"/>
            <a:ext cx="291600" cy="291600"/>
          </a:xfrm>
          <a:prstGeom prst="snip2Diag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lumMod val="95000"/>
                  <a:lumOff val="5000"/>
                </a:schemeClr>
              </a:solidFill>
              <a:latin typeface="Spoof Trial Light" pitchFamily="2" charset="77"/>
              <a:ea typeface="Spoof Trial Light" pitchFamily="2" charset="77"/>
            </a:endParaRPr>
          </a:p>
        </p:txBody>
      </p:sp>
      <p:sp>
        <p:nvSpPr>
          <p:cNvPr id="5" name="Snip Same-side Corner of Rectangle 4">
            <a:extLst>
              <a:ext uri="{FF2B5EF4-FFF2-40B4-BE49-F238E27FC236}">
                <a16:creationId xmlns:a16="http://schemas.microsoft.com/office/drawing/2014/main" id="{D6EC5CD4-66D5-DF3D-7126-EC899B7AAF7B}"/>
              </a:ext>
            </a:extLst>
          </p:cNvPr>
          <p:cNvSpPr/>
          <p:nvPr/>
        </p:nvSpPr>
        <p:spPr>
          <a:xfrm rot="5400000">
            <a:off x="8479608" y="338715"/>
            <a:ext cx="291600" cy="288032"/>
          </a:xfrm>
          <a:prstGeom prst="snip2Same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nip Same-side Corner of Rectangle 5">
            <a:extLst>
              <a:ext uri="{FF2B5EF4-FFF2-40B4-BE49-F238E27FC236}">
                <a16:creationId xmlns:a16="http://schemas.microsoft.com/office/drawing/2014/main" id="{7A3EB222-8304-90FC-8BC7-BBC7D0E71D19}"/>
              </a:ext>
            </a:extLst>
          </p:cNvPr>
          <p:cNvSpPr/>
          <p:nvPr/>
        </p:nvSpPr>
        <p:spPr>
          <a:xfrm rot="5400000">
            <a:off x="9201472" y="332658"/>
            <a:ext cx="288032" cy="288032"/>
          </a:xfrm>
          <a:prstGeom prst="snip2Same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a:extLst>
              <a:ext uri="{FF2B5EF4-FFF2-40B4-BE49-F238E27FC236}">
                <a16:creationId xmlns:a16="http://schemas.microsoft.com/office/drawing/2014/main" id="{CAA6921C-1E8D-6D8D-DD7D-2A793919C839}"/>
              </a:ext>
            </a:extLst>
          </p:cNvPr>
          <p:cNvCxnSpPr>
            <a:cxnSpLocks/>
            <a:stCxn id="2" idx="0"/>
            <a:endCxn id="5" idx="1"/>
          </p:cNvCxnSpPr>
          <p:nvPr/>
        </p:nvCxnSpPr>
        <p:spPr>
          <a:xfrm>
            <a:off x="2504728" y="476674"/>
            <a:ext cx="5976664" cy="6057"/>
          </a:xfrm>
          <a:prstGeom prst="line">
            <a:avLst/>
          </a:prstGeom>
          <a:ln w="12700">
            <a:solidFill>
              <a:schemeClr val="tx1">
                <a:lumMod val="95000"/>
                <a:lumOff val="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416902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77C91398-40BA-90E9-C025-5F5B2FA5815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E1BC08C-5619-ACF7-06B2-E1B8383537EC}"/>
              </a:ext>
            </a:extLst>
          </p:cNvPr>
          <p:cNvSpPr txBox="1"/>
          <p:nvPr/>
        </p:nvSpPr>
        <p:spPr>
          <a:xfrm>
            <a:off x="344488" y="279946"/>
            <a:ext cx="9141334" cy="553998"/>
          </a:xfrm>
          <a:prstGeom prst="rect">
            <a:avLst/>
          </a:prstGeom>
          <a:noFill/>
        </p:spPr>
        <p:txBody>
          <a:bodyPr wrap="square" rtlCol="0">
            <a:spAutoFit/>
          </a:bodyPr>
          <a:lstStyle/>
          <a:p>
            <a:r>
              <a:rPr lang="en-US" sz="3000" dirty="0">
                <a:solidFill>
                  <a:schemeClr val="bg1">
                    <a:lumMod val="95000"/>
                  </a:schemeClr>
                </a:solidFill>
                <a:latin typeface="Spoof Trial Thin" pitchFamily="2" charset="77"/>
                <a:ea typeface="Spoof Trial Thin" pitchFamily="2" charset="77"/>
              </a:rPr>
              <a:t>CREATING ACTOR PORTRAITS</a:t>
            </a:r>
          </a:p>
        </p:txBody>
      </p:sp>
      <p:cxnSp>
        <p:nvCxnSpPr>
          <p:cNvPr id="6" name="Straight Connector 5">
            <a:extLst>
              <a:ext uri="{FF2B5EF4-FFF2-40B4-BE49-F238E27FC236}">
                <a16:creationId xmlns:a16="http://schemas.microsoft.com/office/drawing/2014/main" id="{6A63C62F-38A6-8A89-52E5-A027B64E55D2}"/>
              </a:ext>
            </a:extLst>
          </p:cNvPr>
          <p:cNvCxnSpPr>
            <a:cxnSpLocks/>
          </p:cNvCxnSpPr>
          <p:nvPr/>
        </p:nvCxnSpPr>
        <p:spPr>
          <a:xfrm>
            <a:off x="416496" y="836712"/>
            <a:ext cx="9069326" cy="0"/>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
        <p:nvSpPr>
          <p:cNvPr id="23" name="TextBox 22">
            <a:extLst>
              <a:ext uri="{FF2B5EF4-FFF2-40B4-BE49-F238E27FC236}">
                <a16:creationId xmlns:a16="http://schemas.microsoft.com/office/drawing/2014/main" id="{10B5148F-3EBB-2BB0-B20A-6F37E0EFC902}"/>
              </a:ext>
            </a:extLst>
          </p:cNvPr>
          <p:cNvSpPr txBox="1"/>
          <p:nvPr/>
        </p:nvSpPr>
        <p:spPr>
          <a:xfrm>
            <a:off x="632520" y="1268809"/>
            <a:ext cx="8640961" cy="3093154"/>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It is important to understand the key actors' roles in your supply chain by identifying what they have (assets), what they struggle with (pressures), and what they aim to achieve (goals).</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To do this, you will create detailed “portraits” of key actors.</a:t>
            </a:r>
          </a:p>
          <a:p>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Assets → strengths, resources, or capabilities an actor brings (e.g., expertise, infrastructure, technology)</a:t>
            </a:r>
          </a:p>
          <a:p>
            <a:pPr marL="285750" indent="-285750">
              <a:buFont typeface="Arial" panose="020B0604020202020204" pitchFamily="34" charset="0"/>
              <a:buChar char="•"/>
            </a:pPr>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Pressures → challenges, constraints, or risks they face (e.g., regulations, costs, competition)</a:t>
            </a:r>
          </a:p>
          <a:p>
            <a:pPr marL="285750" indent="-285750">
              <a:buFont typeface="Arial" panose="020B0604020202020204" pitchFamily="34" charset="0"/>
              <a:buChar char="•"/>
            </a:pPr>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Goals → outcomes they want to achieve (e.g., growth, efficiency, sustainability)</a:t>
            </a:r>
          </a:p>
        </p:txBody>
      </p:sp>
      <p:sp>
        <p:nvSpPr>
          <p:cNvPr id="2" name="Snip Diagonal Corner of Rectangle 1">
            <a:extLst>
              <a:ext uri="{FF2B5EF4-FFF2-40B4-BE49-F238E27FC236}">
                <a16:creationId xmlns:a16="http://schemas.microsoft.com/office/drawing/2014/main" id="{3BE157F0-39E4-DDA3-7336-9A0844CD30F8}"/>
              </a:ext>
            </a:extLst>
          </p:cNvPr>
          <p:cNvSpPr/>
          <p:nvPr/>
        </p:nvSpPr>
        <p:spPr>
          <a:xfrm rot="5400000">
            <a:off x="9202340" y="413797"/>
            <a:ext cx="286296" cy="286296"/>
          </a:xfrm>
          <a:prstGeom prst="snip2DiagRect">
            <a:avLst/>
          </a:prstGeom>
          <a:solidFill>
            <a:srgbClr val="FFC6C6"/>
          </a:solidFill>
          <a:ln w="12700">
            <a:solidFill>
              <a:srgbClr val="FFC6C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5" name="Snip Diagonal Corner of Rectangle 14">
            <a:extLst>
              <a:ext uri="{FF2B5EF4-FFF2-40B4-BE49-F238E27FC236}">
                <a16:creationId xmlns:a16="http://schemas.microsoft.com/office/drawing/2014/main" id="{07931E06-5ABE-5705-CC0A-737DC49362FF}"/>
              </a:ext>
            </a:extLst>
          </p:cNvPr>
          <p:cNvSpPr/>
          <p:nvPr/>
        </p:nvSpPr>
        <p:spPr>
          <a:xfrm>
            <a:off x="416496" y="6237312"/>
            <a:ext cx="2088232" cy="288032"/>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lumMod val="95000"/>
                  </a:schemeClr>
                </a:solidFill>
                <a:latin typeface="Spoof Trial Light" pitchFamily="2" charset="77"/>
                <a:ea typeface="Spoof Trial Light" pitchFamily="2" charset="77"/>
              </a:rPr>
              <a:t>DECENTRALISED SERVICE DESIGN</a:t>
            </a:r>
          </a:p>
        </p:txBody>
      </p:sp>
      <p:sp>
        <p:nvSpPr>
          <p:cNvPr id="16" name="Snip Diagonal Corner of Rectangle 15">
            <a:extLst>
              <a:ext uri="{FF2B5EF4-FFF2-40B4-BE49-F238E27FC236}">
                <a16:creationId xmlns:a16="http://schemas.microsoft.com/office/drawing/2014/main" id="{0186E2A4-CF94-E6DE-CECD-F9AC6E06181F}"/>
              </a:ext>
            </a:extLst>
          </p:cNvPr>
          <p:cNvSpPr/>
          <p:nvPr/>
        </p:nvSpPr>
        <p:spPr>
          <a:xfrm rot="5400000">
            <a:off x="8841432" y="6241585"/>
            <a:ext cx="291600" cy="291600"/>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7" name="Snip Same-side Corner of Rectangle 16">
            <a:extLst>
              <a:ext uri="{FF2B5EF4-FFF2-40B4-BE49-F238E27FC236}">
                <a16:creationId xmlns:a16="http://schemas.microsoft.com/office/drawing/2014/main" id="{EF221D71-5B14-F774-29C5-444E5CA3FD1A}"/>
              </a:ext>
            </a:extLst>
          </p:cNvPr>
          <p:cNvSpPr/>
          <p:nvPr/>
        </p:nvSpPr>
        <p:spPr>
          <a:xfrm rot="5400000">
            <a:off x="8479608" y="6243369"/>
            <a:ext cx="291600"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8" name="Snip Same-side Corner of Rectangle 17">
            <a:extLst>
              <a:ext uri="{FF2B5EF4-FFF2-40B4-BE49-F238E27FC236}">
                <a16:creationId xmlns:a16="http://schemas.microsoft.com/office/drawing/2014/main" id="{3549C7BA-DECF-1E83-37F4-13C61C9DCA1A}"/>
              </a:ext>
            </a:extLst>
          </p:cNvPr>
          <p:cNvSpPr/>
          <p:nvPr/>
        </p:nvSpPr>
        <p:spPr>
          <a:xfrm rot="5400000">
            <a:off x="9201472" y="6237312"/>
            <a:ext cx="288032"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9" name="Straight Connector 18">
            <a:extLst>
              <a:ext uri="{FF2B5EF4-FFF2-40B4-BE49-F238E27FC236}">
                <a16:creationId xmlns:a16="http://schemas.microsoft.com/office/drawing/2014/main" id="{C4290EF0-C114-0034-3CD6-47B76F77A1BF}"/>
              </a:ext>
            </a:extLst>
          </p:cNvPr>
          <p:cNvCxnSpPr>
            <a:cxnSpLocks/>
            <a:stCxn id="15" idx="0"/>
            <a:endCxn id="17" idx="1"/>
          </p:cNvCxnSpPr>
          <p:nvPr/>
        </p:nvCxnSpPr>
        <p:spPr>
          <a:xfrm>
            <a:off x="2504728" y="6381328"/>
            <a:ext cx="5976664" cy="6057"/>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767559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C6C6"/>
        </a:solidFill>
        <a:effectLst/>
      </p:bgPr>
    </p:bg>
    <p:spTree>
      <p:nvGrpSpPr>
        <p:cNvPr id="1" name="">
          <a:extLst>
            <a:ext uri="{FF2B5EF4-FFF2-40B4-BE49-F238E27FC236}">
              <a16:creationId xmlns:a16="http://schemas.microsoft.com/office/drawing/2014/main" id="{04551A58-5D4D-4CC8-B9E9-65A2D79E630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B290EC1-9CDC-7EA0-1704-ABF95C20A0DE}"/>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tx1">
                    <a:lumMod val="95000"/>
                    <a:lumOff val="5000"/>
                  </a:schemeClr>
                </a:solidFill>
                <a:latin typeface="Spoof Trial Thin" pitchFamily="2" charset="77"/>
                <a:ea typeface="Spoof Trial Thin" pitchFamily="2" charset="77"/>
              </a:rPr>
              <a:t>EXPLORING ACTOR RELATIONSHIPS</a:t>
            </a:r>
          </a:p>
        </p:txBody>
      </p:sp>
      <p:sp>
        <p:nvSpPr>
          <p:cNvPr id="2" name="Snip Diagonal Corner of Rectangle 1">
            <a:extLst>
              <a:ext uri="{FF2B5EF4-FFF2-40B4-BE49-F238E27FC236}">
                <a16:creationId xmlns:a16="http://schemas.microsoft.com/office/drawing/2014/main" id="{A346BE50-EFEE-66E0-5CE2-2F12079A33A9}"/>
              </a:ext>
            </a:extLst>
          </p:cNvPr>
          <p:cNvSpPr/>
          <p:nvPr/>
        </p:nvSpPr>
        <p:spPr>
          <a:xfrm>
            <a:off x="416496" y="332658"/>
            <a:ext cx="2088232" cy="288032"/>
          </a:xfrm>
          <a:prstGeom prst="snip2Diag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lumMod val="95000"/>
                    <a:lumOff val="5000"/>
                  </a:schemeClr>
                </a:solidFill>
                <a:latin typeface="Spoof Trial Light" pitchFamily="2" charset="77"/>
                <a:ea typeface="Spoof Trial Light" pitchFamily="2" charset="77"/>
              </a:rPr>
              <a:t>DECENTRALISED SERVICE DESIGN</a:t>
            </a:r>
          </a:p>
        </p:txBody>
      </p:sp>
      <p:sp>
        <p:nvSpPr>
          <p:cNvPr id="3" name="Snip Diagonal Corner of Rectangle 2">
            <a:extLst>
              <a:ext uri="{FF2B5EF4-FFF2-40B4-BE49-F238E27FC236}">
                <a16:creationId xmlns:a16="http://schemas.microsoft.com/office/drawing/2014/main" id="{C2D58BDB-8B24-7261-DD96-36D8D001C43D}"/>
              </a:ext>
            </a:extLst>
          </p:cNvPr>
          <p:cNvSpPr/>
          <p:nvPr/>
        </p:nvSpPr>
        <p:spPr>
          <a:xfrm rot="5400000">
            <a:off x="8841432" y="336931"/>
            <a:ext cx="291600" cy="291600"/>
          </a:xfrm>
          <a:prstGeom prst="snip2Diag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lumMod val="95000"/>
                  <a:lumOff val="5000"/>
                </a:schemeClr>
              </a:solidFill>
              <a:latin typeface="Spoof Trial Light" pitchFamily="2" charset="77"/>
              <a:ea typeface="Spoof Trial Light" pitchFamily="2" charset="77"/>
            </a:endParaRPr>
          </a:p>
        </p:txBody>
      </p:sp>
      <p:sp>
        <p:nvSpPr>
          <p:cNvPr id="5" name="Snip Same-side Corner of Rectangle 4">
            <a:extLst>
              <a:ext uri="{FF2B5EF4-FFF2-40B4-BE49-F238E27FC236}">
                <a16:creationId xmlns:a16="http://schemas.microsoft.com/office/drawing/2014/main" id="{C4392389-ECC7-1876-CF12-185818242D74}"/>
              </a:ext>
            </a:extLst>
          </p:cNvPr>
          <p:cNvSpPr/>
          <p:nvPr/>
        </p:nvSpPr>
        <p:spPr>
          <a:xfrm rot="5400000">
            <a:off x="8479608" y="338715"/>
            <a:ext cx="291600" cy="288032"/>
          </a:xfrm>
          <a:prstGeom prst="snip2Same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nip Same-side Corner of Rectangle 5">
            <a:extLst>
              <a:ext uri="{FF2B5EF4-FFF2-40B4-BE49-F238E27FC236}">
                <a16:creationId xmlns:a16="http://schemas.microsoft.com/office/drawing/2014/main" id="{9D54931D-A605-8FA9-FF7C-1952DAD4BB7E}"/>
              </a:ext>
            </a:extLst>
          </p:cNvPr>
          <p:cNvSpPr/>
          <p:nvPr/>
        </p:nvSpPr>
        <p:spPr>
          <a:xfrm rot="5400000">
            <a:off x="9201472" y="332658"/>
            <a:ext cx="288032" cy="288032"/>
          </a:xfrm>
          <a:prstGeom prst="snip2Same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a:extLst>
              <a:ext uri="{FF2B5EF4-FFF2-40B4-BE49-F238E27FC236}">
                <a16:creationId xmlns:a16="http://schemas.microsoft.com/office/drawing/2014/main" id="{2C867007-D08E-EB6D-0596-1FF961480BC4}"/>
              </a:ext>
            </a:extLst>
          </p:cNvPr>
          <p:cNvCxnSpPr>
            <a:cxnSpLocks/>
            <a:stCxn id="2" idx="0"/>
            <a:endCxn id="5" idx="1"/>
          </p:cNvCxnSpPr>
          <p:nvPr/>
        </p:nvCxnSpPr>
        <p:spPr>
          <a:xfrm>
            <a:off x="2504728" y="476674"/>
            <a:ext cx="5976664" cy="6057"/>
          </a:xfrm>
          <a:prstGeom prst="line">
            <a:avLst/>
          </a:prstGeom>
          <a:ln w="12700">
            <a:solidFill>
              <a:schemeClr val="tx1">
                <a:lumMod val="95000"/>
                <a:lumOff val="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349100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81A90511-C273-9E1D-9B86-4D6903D6965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1C04B56-7ECD-3022-FF9B-F7114C371559}"/>
              </a:ext>
            </a:extLst>
          </p:cNvPr>
          <p:cNvSpPr txBox="1"/>
          <p:nvPr/>
        </p:nvSpPr>
        <p:spPr>
          <a:xfrm>
            <a:off x="344488" y="279946"/>
            <a:ext cx="9141334" cy="553998"/>
          </a:xfrm>
          <a:prstGeom prst="rect">
            <a:avLst/>
          </a:prstGeom>
          <a:noFill/>
        </p:spPr>
        <p:txBody>
          <a:bodyPr wrap="square" rtlCol="0">
            <a:spAutoFit/>
          </a:bodyPr>
          <a:lstStyle/>
          <a:p>
            <a:r>
              <a:rPr lang="en-US" sz="3000" dirty="0">
                <a:solidFill>
                  <a:schemeClr val="bg1">
                    <a:lumMod val="95000"/>
                  </a:schemeClr>
                </a:solidFill>
                <a:latin typeface="Spoof Trial Thin" pitchFamily="2" charset="77"/>
                <a:ea typeface="Spoof Trial Thin" pitchFamily="2" charset="77"/>
              </a:rPr>
              <a:t>EXPLORING ACTOR RELATIONSHIPS</a:t>
            </a:r>
          </a:p>
        </p:txBody>
      </p:sp>
      <p:cxnSp>
        <p:nvCxnSpPr>
          <p:cNvPr id="6" name="Straight Connector 5">
            <a:extLst>
              <a:ext uri="{FF2B5EF4-FFF2-40B4-BE49-F238E27FC236}">
                <a16:creationId xmlns:a16="http://schemas.microsoft.com/office/drawing/2014/main" id="{11235220-EB60-067B-E6BA-7918A2FBBB3D}"/>
              </a:ext>
            </a:extLst>
          </p:cNvPr>
          <p:cNvCxnSpPr>
            <a:cxnSpLocks/>
          </p:cNvCxnSpPr>
          <p:nvPr/>
        </p:nvCxnSpPr>
        <p:spPr>
          <a:xfrm>
            <a:off x="416496" y="836712"/>
            <a:ext cx="9069326" cy="0"/>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
        <p:nvSpPr>
          <p:cNvPr id="23" name="TextBox 22">
            <a:extLst>
              <a:ext uri="{FF2B5EF4-FFF2-40B4-BE49-F238E27FC236}">
                <a16:creationId xmlns:a16="http://schemas.microsoft.com/office/drawing/2014/main" id="{011CF217-F8DE-6B10-C26E-E585A0B922B9}"/>
              </a:ext>
            </a:extLst>
          </p:cNvPr>
          <p:cNvSpPr txBox="1"/>
          <p:nvPr/>
        </p:nvSpPr>
        <p:spPr>
          <a:xfrm>
            <a:off x="632520" y="1268809"/>
            <a:ext cx="8640961" cy="4478149"/>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Explore the relationships between the supply chain actors to understand how they transact value amongst each other.</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The current nature of supply chains is that many relationships between actors are indirect and linked only through the chain. Here you want to consider what the direct relationships between currently indirectly-linked actors might look like.</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Think of both explicit and implicit exchanges, services, and interactions between actors.</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Value can be goods and services, as well as intangible value such as governance, regulation, and influence.</a:t>
            </a:r>
          </a:p>
          <a:p>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 Example → Viticulturist x Restaurant Owner (quality produce → quality wine → quality dining experience)</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This is an exploratory activity. You're looking for both well-known and perhaps under-appreciated relationships and transactions across the ecosystem.</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Then decide and note which relationships are the most valuable or interesting.</a:t>
            </a:r>
          </a:p>
        </p:txBody>
      </p:sp>
      <p:sp>
        <p:nvSpPr>
          <p:cNvPr id="2" name="Snip Diagonal Corner of Rectangle 1">
            <a:extLst>
              <a:ext uri="{FF2B5EF4-FFF2-40B4-BE49-F238E27FC236}">
                <a16:creationId xmlns:a16="http://schemas.microsoft.com/office/drawing/2014/main" id="{D1C17D1C-507A-6DBC-4256-D3DE0A560354}"/>
              </a:ext>
            </a:extLst>
          </p:cNvPr>
          <p:cNvSpPr/>
          <p:nvPr/>
        </p:nvSpPr>
        <p:spPr>
          <a:xfrm rot="5400000">
            <a:off x="9202340" y="413797"/>
            <a:ext cx="286296" cy="286296"/>
          </a:xfrm>
          <a:prstGeom prst="snip2DiagRect">
            <a:avLst/>
          </a:prstGeom>
          <a:solidFill>
            <a:srgbClr val="FFC6C6"/>
          </a:solidFill>
          <a:ln w="12700">
            <a:solidFill>
              <a:srgbClr val="ADF0C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5" name="Snip Diagonal Corner of Rectangle 14">
            <a:extLst>
              <a:ext uri="{FF2B5EF4-FFF2-40B4-BE49-F238E27FC236}">
                <a16:creationId xmlns:a16="http://schemas.microsoft.com/office/drawing/2014/main" id="{AE3EE86A-695E-9F3D-8680-41720B9BC7F9}"/>
              </a:ext>
            </a:extLst>
          </p:cNvPr>
          <p:cNvSpPr/>
          <p:nvPr/>
        </p:nvSpPr>
        <p:spPr>
          <a:xfrm>
            <a:off x="416496" y="6237312"/>
            <a:ext cx="2088232" cy="288032"/>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lumMod val="95000"/>
                  </a:schemeClr>
                </a:solidFill>
                <a:latin typeface="Spoof Trial Light" pitchFamily="2" charset="77"/>
                <a:ea typeface="Spoof Trial Light" pitchFamily="2" charset="77"/>
              </a:rPr>
              <a:t>DECENTRALISED SERVICE DESIGN</a:t>
            </a:r>
          </a:p>
        </p:txBody>
      </p:sp>
      <p:sp>
        <p:nvSpPr>
          <p:cNvPr id="16" name="Snip Diagonal Corner of Rectangle 15">
            <a:extLst>
              <a:ext uri="{FF2B5EF4-FFF2-40B4-BE49-F238E27FC236}">
                <a16:creationId xmlns:a16="http://schemas.microsoft.com/office/drawing/2014/main" id="{7071E096-16FB-9A4F-8A28-82E5D91BF2F5}"/>
              </a:ext>
            </a:extLst>
          </p:cNvPr>
          <p:cNvSpPr/>
          <p:nvPr/>
        </p:nvSpPr>
        <p:spPr>
          <a:xfrm rot="5400000">
            <a:off x="8841432" y="6241585"/>
            <a:ext cx="291600" cy="291600"/>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7" name="Snip Same-side Corner of Rectangle 16">
            <a:extLst>
              <a:ext uri="{FF2B5EF4-FFF2-40B4-BE49-F238E27FC236}">
                <a16:creationId xmlns:a16="http://schemas.microsoft.com/office/drawing/2014/main" id="{10491380-9F76-7FFF-C642-60264D9D2F57}"/>
              </a:ext>
            </a:extLst>
          </p:cNvPr>
          <p:cNvSpPr/>
          <p:nvPr/>
        </p:nvSpPr>
        <p:spPr>
          <a:xfrm rot="5400000">
            <a:off x="8479608" y="6243369"/>
            <a:ext cx="291600"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8" name="Snip Same-side Corner of Rectangle 17">
            <a:extLst>
              <a:ext uri="{FF2B5EF4-FFF2-40B4-BE49-F238E27FC236}">
                <a16:creationId xmlns:a16="http://schemas.microsoft.com/office/drawing/2014/main" id="{24C7496F-950E-7C61-212B-F8A0EDC0D720}"/>
              </a:ext>
            </a:extLst>
          </p:cNvPr>
          <p:cNvSpPr/>
          <p:nvPr/>
        </p:nvSpPr>
        <p:spPr>
          <a:xfrm rot="5400000">
            <a:off x="9201472" y="6237312"/>
            <a:ext cx="288032"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9" name="Straight Connector 18">
            <a:extLst>
              <a:ext uri="{FF2B5EF4-FFF2-40B4-BE49-F238E27FC236}">
                <a16:creationId xmlns:a16="http://schemas.microsoft.com/office/drawing/2014/main" id="{303821D9-2852-3F87-1914-D2B89549C289}"/>
              </a:ext>
            </a:extLst>
          </p:cNvPr>
          <p:cNvCxnSpPr>
            <a:cxnSpLocks/>
            <a:stCxn id="15" idx="0"/>
            <a:endCxn id="17" idx="1"/>
          </p:cNvCxnSpPr>
          <p:nvPr/>
        </p:nvCxnSpPr>
        <p:spPr>
          <a:xfrm>
            <a:off x="2504728" y="6381328"/>
            <a:ext cx="5976664" cy="6057"/>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6063224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8BC6CF35-B687-259B-BAF8-5326F375AE2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0FF5575-D993-5433-C3C8-597069086FF9}"/>
              </a:ext>
            </a:extLst>
          </p:cNvPr>
          <p:cNvSpPr txBox="1"/>
          <p:nvPr/>
        </p:nvSpPr>
        <p:spPr>
          <a:xfrm>
            <a:off x="848544" y="2921168"/>
            <a:ext cx="8208912" cy="1015663"/>
          </a:xfrm>
          <a:prstGeom prst="rect">
            <a:avLst/>
          </a:prstGeom>
          <a:noFill/>
        </p:spPr>
        <p:txBody>
          <a:bodyPr wrap="square" rtlCol="0">
            <a:spAutoFit/>
          </a:bodyPr>
          <a:lstStyle/>
          <a:p>
            <a:pPr algn="ctr"/>
            <a:r>
              <a:rPr lang="en-US" sz="6000" dirty="0">
                <a:solidFill>
                  <a:schemeClr val="tx1">
                    <a:lumMod val="95000"/>
                    <a:lumOff val="5000"/>
                  </a:schemeClr>
                </a:solidFill>
                <a:latin typeface="Spoof Trial Thin" pitchFamily="2" charset="77"/>
                <a:ea typeface="Spoof Trial Thin" pitchFamily="2" charset="77"/>
              </a:rPr>
              <a:t>PART TWO</a:t>
            </a:r>
          </a:p>
        </p:txBody>
      </p:sp>
      <p:sp>
        <p:nvSpPr>
          <p:cNvPr id="8" name="Snip Diagonal Corner of Rectangle 7">
            <a:extLst>
              <a:ext uri="{FF2B5EF4-FFF2-40B4-BE49-F238E27FC236}">
                <a16:creationId xmlns:a16="http://schemas.microsoft.com/office/drawing/2014/main" id="{5AA79C70-681C-6076-03AF-EC1E9E693CCA}"/>
              </a:ext>
            </a:extLst>
          </p:cNvPr>
          <p:cNvSpPr/>
          <p:nvPr/>
        </p:nvSpPr>
        <p:spPr>
          <a:xfrm>
            <a:off x="416496" y="332658"/>
            <a:ext cx="2088232" cy="288032"/>
          </a:xfrm>
          <a:prstGeom prst="snip2Diag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lumMod val="95000"/>
                    <a:lumOff val="5000"/>
                  </a:schemeClr>
                </a:solidFill>
                <a:latin typeface="Spoof Trial Light" pitchFamily="2" charset="77"/>
                <a:ea typeface="Spoof Trial Light" pitchFamily="2" charset="77"/>
              </a:rPr>
              <a:t>DECENTRALISED SERVICE DESIGN</a:t>
            </a:r>
          </a:p>
        </p:txBody>
      </p:sp>
      <p:sp>
        <p:nvSpPr>
          <p:cNvPr id="9" name="Snip Diagonal Corner of Rectangle 8">
            <a:extLst>
              <a:ext uri="{FF2B5EF4-FFF2-40B4-BE49-F238E27FC236}">
                <a16:creationId xmlns:a16="http://schemas.microsoft.com/office/drawing/2014/main" id="{13226FBF-189F-1E82-FDF4-D3087082297D}"/>
              </a:ext>
            </a:extLst>
          </p:cNvPr>
          <p:cNvSpPr/>
          <p:nvPr/>
        </p:nvSpPr>
        <p:spPr>
          <a:xfrm rot="5400000">
            <a:off x="8841432" y="336931"/>
            <a:ext cx="291600" cy="291600"/>
          </a:xfrm>
          <a:prstGeom prst="snip2Diag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lumMod val="95000"/>
                  <a:lumOff val="5000"/>
                </a:schemeClr>
              </a:solidFill>
              <a:latin typeface="Spoof Trial Light" pitchFamily="2" charset="77"/>
              <a:ea typeface="Spoof Trial Light" pitchFamily="2" charset="77"/>
            </a:endParaRPr>
          </a:p>
        </p:txBody>
      </p:sp>
      <p:sp>
        <p:nvSpPr>
          <p:cNvPr id="12" name="Snip Same-side Corner of Rectangle 11">
            <a:extLst>
              <a:ext uri="{FF2B5EF4-FFF2-40B4-BE49-F238E27FC236}">
                <a16:creationId xmlns:a16="http://schemas.microsoft.com/office/drawing/2014/main" id="{C6249329-5D15-D97F-CF94-ED7546C82C5A}"/>
              </a:ext>
            </a:extLst>
          </p:cNvPr>
          <p:cNvSpPr/>
          <p:nvPr/>
        </p:nvSpPr>
        <p:spPr>
          <a:xfrm rot="5400000">
            <a:off x="8479608" y="338715"/>
            <a:ext cx="291600" cy="288032"/>
          </a:xfrm>
          <a:prstGeom prst="snip2Same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Snip Same-side Corner of Rectangle 12">
            <a:extLst>
              <a:ext uri="{FF2B5EF4-FFF2-40B4-BE49-F238E27FC236}">
                <a16:creationId xmlns:a16="http://schemas.microsoft.com/office/drawing/2014/main" id="{B5813468-E940-C0B0-9FD0-69C3A6271A90}"/>
              </a:ext>
            </a:extLst>
          </p:cNvPr>
          <p:cNvSpPr/>
          <p:nvPr/>
        </p:nvSpPr>
        <p:spPr>
          <a:xfrm rot="5400000">
            <a:off x="9201472" y="332658"/>
            <a:ext cx="288032" cy="288032"/>
          </a:xfrm>
          <a:prstGeom prst="snip2Same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Connector 13">
            <a:extLst>
              <a:ext uri="{FF2B5EF4-FFF2-40B4-BE49-F238E27FC236}">
                <a16:creationId xmlns:a16="http://schemas.microsoft.com/office/drawing/2014/main" id="{04463FDC-41F6-1778-ABD7-0E13DA4BA6E3}"/>
              </a:ext>
            </a:extLst>
          </p:cNvPr>
          <p:cNvCxnSpPr>
            <a:cxnSpLocks/>
            <a:stCxn id="8" idx="0"/>
            <a:endCxn id="12" idx="1"/>
          </p:cNvCxnSpPr>
          <p:nvPr/>
        </p:nvCxnSpPr>
        <p:spPr>
          <a:xfrm>
            <a:off x="2504728" y="476674"/>
            <a:ext cx="5976664" cy="6057"/>
          </a:xfrm>
          <a:prstGeom prst="line">
            <a:avLst/>
          </a:prstGeom>
          <a:ln w="12700">
            <a:solidFill>
              <a:schemeClr val="tx1">
                <a:lumMod val="95000"/>
                <a:lumOff val="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5991460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C6C6"/>
        </a:solidFill>
        <a:effectLst/>
      </p:bgPr>
    </p:bg>
    <p:spTree>
      <p:nvGrpSpPr>
        <p:cNvPr id="1" name="">
          <a:extLst>
            <a:ext uri="{FF2B5EF4-FFF2-40B4-BE49-F238E27FC236}">
              <a16:creationId xmlns:a16="http://schemas.microsoft.com/office/drawing/2014/main" id="{892E800B-8BE0-6750-B1BD-70D6D66CD67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70ED282-6341-ECE7-7B09-A3F8F5E33DCA}"/>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tx1">
                    <a:lumMod val="95000"/>
                    <a:lumOff val="5000"/>
                  </a:schemeClr>
                </a:solidFill>
                <a:latin typeface="Spoof Trial Thin" pitchFamily="2" charset="77"/>
                <a:ea typeface="Spoof Trial Thin" pitchFamily="2" charset="77"/>
              </a:rPr>
              <a:t>DEFINING</a:t>
            </a:r>
          </a:p>
          <a:p>
            <a:pPr algn="ctr"/>
            <a:r>
              <a:rPr lang="en-US" sz="6000" dirty="0">
                <a:solidFill>
                  <a:schemeClr val="tx1">
                    <a:lumMod val="95000"/>
                    <a:lumOff val="5000"/>
                  </a:schemeClr>
                </a:solidFill>
                <a:latin typeface="Spoof Trial Thin" pitchFamily="2" charset="77"/>
                <a:ea typeface="Spoof Trial Thin" pitchFamily="2" charset="77"/>
              </a:rPr>
              <a:t>CAPABILITIES</a:t>
            </a:r>
          </a:p>
        </p:txBody>
      </p:sp>
      <p:sp>
        <p:nvSpPr>
          <p:cNvPr id="2" name="Snip Diagonal Corner of Rectangle 1">
            <a:extLst>
              <a:ext uri="{FF2B5EF4-FFF2-40B4-BE49-F238E27FC236}">
                <a16:creationId xmlns:a16="http://schemas.microsoft.com/office/drawing/2014/main" id="{BA8D3123-076E-0E69-B182-D315DFA0167C}"/>
              </a:ext>
            </a:extLst>
          </p:cNvPr>
          <p:cNvSpPr/>
          <p:nvPr/>
        </p:nvSpPr>
        <p:spPr>
          <a:xfrm>
            <a:off x="416496" y="332658"/>
            <a:ext cx="2088232" cy="288032"/>
          </a:xfrm>
          <a:prstGeom prst="snip2Diag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lumMod val="95000"/>
                    <a:lumOff val="5000"/>
                  </a:schemeClr>
                </a:solidFill>
                <a:latin typeface="Spoof Trial Light" pitchFamily="2" charset="77"/>
                <a:ea typeface="Spoof Trial Light" pitchFamily="2" charset="77"/>
              </a:rPr>
              <a:t>DECENTRALISED SERVICE DESIGN</a:t>
            </a:r>
          </a:p>
        </p:txBody>
      </p:sp>
      <p:sp>
        <p:nvSpPr>
          <p:cNvPr id="3" name="Snip Diagonal Corner of Rectangle 2">
            <a:extLst>
              <a:ext uri="{FF2B5EF4-FFF2-40B4-BE49-F238E27FC236}">
                <a16:creationId xmlns:a16="http://schemas.microsoft.com/office/drawing/2014/main" id="{E64AD90F-B046-DAE0-0669-EE64B3A6A3D5}"/>
              </a:ext>
            </a:extLst>
          </p:cNvPr>
          <p:cNvSpPr/>
          <p:nvPr/>
        </p:nvSpPr>
        <p:spPr>
          <a:xfrm rot="5400000">
            <a:off x="8841432" y="336931"/>
            <a:ext cx="291600" cy="291600"/>
          </a:xfrm>
          <a:prstGeom prst="snip2Diag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lumMod val="95000"/>
                  <a:lumOff val="5000"/>
                </a:schemeClr>
              </a:solidFill>
              <a:latin typeface="Spoof Trial Light" pitchFamily="2" charset="77"/>
              <a:ea typeface="Spoof Trial Light" pitchFamily="2" charset="77"/>
            </a:endParaRPr>
          </a:p>
        </p:txBody>
      </p:sp>
      <p:sp>
        <p:nvSpPr>
          <p:cNvPr id="5" name="Snip Same-side Corner of Rectangle 4">
            <a:extLst>
              <a:ext uri="{FF2B5EF4-FFF2-40B4-BE49-F238E27FC236}">
                <a16:creationId xmlns:a16="http://schemas.microsoft.com/office/drawing/2014/main" id="{63854DA6-3679-0BD2-07E5-3008595F7E0E}"/>
              </a:ext>
            </a:extLst>
          </p:cNvPr>
          <p:cNvSpPr/>
          <p:nvPr/>
        </p:nvSpPr>
        <p:spPr>
          <a:xfrm rot="5400000">
            <a:off x="8479608" y="338715"/>
            <a:ext cx="291600" cy="288032"/>
          </a:xfrm>
          <a:prstGeom prst="snip2Same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nip Same-side Corner of Rectangle 5">
            <a:extLst>
              <a:ext uri="{FF2B5EF4-FFF2-40B4-BE49-F238E27FC236}">
                <a16:creationId xmlns:a16="http://schemas.microsoft.com/office/drawing/2014/main" id="{5CD10C40-D41D-4581-29EC-2F8B5DE4D4E3}"/>
              </a:ext>
            </a:extLst>
          </p:cNvPr>
          <p:cNvSpPr/>
          <p:nvPr/>
        </p:nvSpPr>
        <p:spPr>
          <a:xfrm rot="5400000">
            <a:off x="9201472" y="332658"/>
            <a:ext cx="288032" cy="288032"/>
          </a:xfrm>
          <a:prstGeom prst="snip2Same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a:extLst>
              <a:ext uri="{FF2B5EF4-FFF2-40B4-BE49-F238E27FC236}">
                <a16:creationId xmlns:a16="http://schemas.microsoft.com/office/drawing/2014/main" id="{0FE3457A-BBC9-B480-DFB6-F352A18B4DF6}"/>
              </a:ext>
            </a:extLst>
          </p:cNvPr>
          <p:cNvCxnSpPr>
            <a:cxnSpLocks/>
            <a:stCxn id="2" idx="0"/>
            <a:endCxn id="5" idx="1"/>
          </p:cNvCxnSpPr>
          <p:nvPr/>
        </p:nvCxnSpPr>
        <p:spPr>
          <a:xfrm>
            <a:off x="2504728" y="476674"/>
            <a:ext cx="5976664" cy="6057"/>
          </a:xfrm>
          <a:prstGeom prst="line">
            <a:avLst/>
          </a:prstGeom>
          <a:ln w="12700">
            <a:solidFill>
              <a:schemeClr val="tx1">
                <a:lumMod val="95000"/>
                <a:lumOff val="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2372887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47DD55C7-61C7-0CD0-BCB0-43377EEB8B8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EA5FA93-4C6F-09CC-35FC-AD50B8AEBE87}"/>
              </a:ext>
            </a:extLst>
          </p:cNvPr>
          <p:cNvSpPr txBox="1"/>
          <p:nvPr/>
        </p:nvSpPr>
        <p:spPr>
          <a:xfrm>
            <a:off x="344488" y="279946"/>
            <a:ext cx="9141334" cy="553998"/>
          </a:xfrm>
          <a:prstGeom prst="rect">
            <a:avLst/>
          </a:prstGeom>
          <a:noFill/>
        </p:spPr>
        <p:txBody>
          <a:bodyPr wrap="square" rtlCol="0">
            <a:spAutoFit/>
          </a:bodyPr>
          <a:lstStyle/>
          <a:p>
            <a:r>
              <a:rPr lang="en-US" sz="3000" dirty="0">
                <a:solidFill>
                  <a:schemeClr val="bg1">
                    <a:lumMod val="95000"/>
                  </a:schemeClr>
                </a:solidFill>
                <a:latin typeface="Spoof Trial Thin" pitchFamily="2" charset="77"/>
                <a:ea typeface="Spoof Trial Thin" pitchFamily="2" charset="77"/>
              </a:rPr>
              <a:t>DEFINING CAPABILITIES</a:t>
            </a:r>
          </a:p>
        </p:txBody>
      </p:sp>
      <p:cxnSp>
        <p:nvCxnSpPr>
          <p:cNvPr id="6" name="Straight Connector 5">
            <a:extLst>
              <a:ext uri="{FF2B5EF4-FFF2-40B4-BE49-F238E27FC236}">
                <a16:creationId xmlns:a16="http://schemas.microsoft.com/office/drawing/2014/main" id="{C0E45839-669C-F4BB-7A8A-A2C2E80719FF}"/>
              </a:ext>
            </a:extLst>
          </p:cNvPr>
          <p:cNvCxnSpPr>
            <a:cxnSpLocks/>
          </p:cNvCxnSpPr>
          <p:nvPr/>
        </p:nvCxnSpPr>
        <p:spPr>
          <a:xfrm>
            <a:off x="416496" y="836712"/>
            <a:ext cx="9069326" cy="0"/>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
        <p:nvSpPr>
          <p:cNvPr id="23" name="TextBox 22">
            <a:extLst>
              <a:ext uri="{FF2B5EF4-FFF2-40B4-BE49-F238E27FC236}">
                <a16:creationId xmlns:a16="http://schemas.microsoft.com/office/drawing/2014/main" id="{7A039012-B1EC-FB1B-3BDD-76441C6536D4}"/>
              </a:ext>
            </a:extLst>
          </p:cNvPr>
          <p:cNvSpPr txBox="1"/>
          <p:nvPr/>
        </p:nvSpPr>
        <p:spPr>
          <a:xfrm>
            <a:off x="632520" y="1268809"/>
            <a:ext cx="8640961" cy="4016484"/>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A capability is what a shared asset enables actors to do — it’s what makes an asset useful and valuable.</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Assets can often have multiple capabilities. For example, a car park (asset) can store cars (capability), host events (capability), or serve as a filming location (capability).</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In this activity, you will:</a:t>
            </a:r>
          </a:p>
          <a:p>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Choose an actor and asset that seem high-value or interesting.</a:t>
            </a:r>
          </a:p>
          <a:p>
            <a:pPr marL="342900" indent="-342900">
              <a:buFont typeface="+mj-lt"/>
              <a:buAutoNum type="arabicPeriod"/>
            </a:pPr>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Describe what the actor, through use of the asset, offers others in the ecosystem — this is the asset’s capabilities. </a:t>
            </a:r>
          </a:p>
          <a:p>
            <a:pPr marL="342900" indent="-342900">
              <a:buFont typeface="+mj-lt"/>
              <a:buAutoNum type="arabicPeriod"/>
            </a:pPr>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Identify the capability with the greatest potential value in relation to your objectives — this will be your primary capability.</a:t>
            </a:r>
          </a:p>
          <a:p>
            <a:pPr marL="342900" indent="-342900">
              <a:buFont typeface="+mj-lt"/>
              <a:buAutoNum type="arabicPeriod"/>
            </a:pPr>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Define this primary capability in more detail, clarifying how it creates value and for whom.</a:t>
            </a:r>
          </a:p>
        </p:txBody>
      </p:sp>
      <p:sp>
        <p:nvSpPr>
          <p:cNvPr id="2" name="Snip Diagonal Corner of Rectangle 1">
            <a:extLst>
              <a:ext uri="{FF2B5EF4-FFF2-40B4-BE49-F238E27FC236}">
                <a16:creationId xmlns:a16="http://schemas.microsoft.com/office/drawing/2014/main" id="{DC5A2C22-71BD-4D49-1B9F-13B7494B47AE}"/>
              </a:ext>
            </a:extLst>
          </p:cNvPr>
          <p:cNvSpPr/>
          <p:nvPr/>
        </p:nvSpPr>
        <p:spPr>
          <a:xfrm rot="5400000">
            <a:off x="9202340" y="413797"/>
            <a:ext cx="286296" cy="286296"/>
          </a:xfrm>
          <a:prstGeom prst="snip2DiagRect">
            <a:avLst/>
          </a:prstGeom>
          <a:solidFill>
            <a:srgbClr val="FFC6C6"/>
          </a:solidFill>
          <a:ln w="12700">
            <a:solidFill>
              <a:srgbClr val="FFC6C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5" name="Snip Diagonal Corner of Rectangle 14">
            <a:extLst>
              <a:ext uri="{FF2B5EF4-FFF2-40B4-BE49-F238E27FC236}">
                <a16:creationId xmlns:a16="http://schemas.microsoft.com/office/drawing/2014/main" id="{04004CB4-2B09-4A70-1616-799CA4EA57C0}"/>
              </a:ext>
            </a:extLst>
          </p:cNvPr>
          <p:cNvSpPr/>
          <p:nvPr/>
        </p:nvSpPr>
        <p:spPr>
          <a:xfrm>
            <a:off x="416496" y="6237312"/>
            <a:ext cx="2088232" cy="288032"/>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lumMod val="95000"/>
                  </a:schemeClr>
                </a:solidFill>
                <a:latin typeface="Spoof Trial Light" pitchFamily="2" charset="77"/>
                <a:ea typeface="Spoof Trial Light" pitchFamily="2" charset="77"/>
              </a:rPr>
              <a:t>DECENTRALISED SERVICE DESIGN</a:t>
            </a:r>
          </a:p>
        </p:txBody>
      </p:sp>
      <p:sp>
        <p:nvSpPr>
          <p:cNvPr id="16" name="Snip Diagonal Corner of Rectangle 15">
            <a:extLst>
              <a:ext uri="{FF2B5EF4-FFF2-40B4-BE49-F238E27FC236}">
                <a16:creationId xmlns:a16="http://schemas.microsoft.com/office/drawing/2014/main" id="{EB3AF5CA-DC2B-B3AB-0B4A-60E8EF9E085F}"/>
              </a:ext>
            </a:extLst>
          </p:cNvPr>
          <p:cNvSpPr/>
          <p:nvPr/>
        </p:nvSpPr>
        <p:spPr>
          <a:xfrm rot="5400000">
            <a:off x="8841432" y="6241585"/>
            <a:ext cx="291600" cy="291600"/>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7" name="Snip Same-side Corner of Rectangle 16">
            <a:extLst>
              <a:ext uri="{FF2B5EF4-FFF2-40B4-BE49-F238E27FC236}">
                <a16:creationId xmlns:a16="http://schemas.microsoft.com/office/drawing/2014/main" id="{ECDF08E6-01B6-9C5B-7A4A-3EB5BCD3C8FC}"/>
              </a:ext>
            </a:extLst>
          </p:cNvPr>
          <p:cNvSpPr/>
          <p:nvPr/>
        </p:nvSpPr>
        <p:spPr>
          <a:xfrm rot="5400000">
            <a:off x="8479608" y="6243369"/>
            <a:ext cx="291600"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8" name="Snip Same-side Corner of Rectangle 17">
            <a:extLst>
              <a:ext uri="{FF2B5EF4-FFF2-40B4-BE49-F238E27FC236}">
                <a16:creationId xmlns:a16="http://schemas.microsoft.com/office/drawing/2014/main" id="{93F1F018-6D79-EF20-6FAA-6D244F5AC080}"/>
              </a:ext>
            </a:extLst>
          </p:cNvPr>
          <p:cNvSpPr/>
          <p:nvPr/>
        </p:nvSpPr>
        <p:spPr>
          <a:xfrm rot="5400000">
            <a:off x="9201472" y="6237312"/>
            <a:ext cx="288032"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9" name="Straight Connector 18">
            <a:extLst>
              <a:ext uri="{FF2B5EF4-FFF2-40B4-BE49-F238E27FC236}">
                <a16:creationId xmlns:a16="http://schemas.microsoft.com/office/drawing/2014/main" id="{59A8EF6F-2593-A7DD-0223-C1B39FDBEDD7}"/>
              </a:ext>
            </a:extLst>
          </p:cNvPr>
          <p:cNvCxnSpPr>
            <a:cxnSpLocks/>
            <a:stCxn id="15" idx="0"/>
            <a:endCxn id="17" idx="1"/>
          </p:cNvCxnSpPr>
          <p:nvPr/>
        </p:nvCxnSpPr>
        <p:spPr>
          <a:xfrm>
            <a:off x="2504728" y="6381328"/>
            <a:ext cx="5976664" cy="6057"/>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10133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45D6224B-CFCC-9822-CED9-FB773D318DA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561B7D4-BA47-2EE9-E4A9-730351E0C2F7}"/>
              </a:ext>
            </a:extLst>
          </p:cNvPr>
          <p:cNvSpPr txBox="1"/>
          <p:nvPr/>
        </p:nvSpPr>
        <p:spPr>
          <a:xfrm>
            <a:off x="344488" y="279946"/>
            <a:ext cx="9141334" cy="553998"/>
          </a:xfrm>
          <a:prstGeom prst="rect">
            <a:avLst/>
          </a:prstGeom>
          <a:noFill/>
        </p:spPr>
        <p:txBody>
          <a:bodyPr wrap="square" rtlCol="0">
            <a:spAutoFit/>
          </a:bodyPr>
          <a:lstStyle/>
          <a:p>
            <a:r>
              <a:rPr lang="en-US" sz="3000" dirty="0">
                <a:solidFill>
                  <a:schemeClr val="bg1">
                    <a:lumMod val="95000"/>
                  </a:schemeClr>
                </a:solidFill>
                <a:latin typeface="Spoof Trial Thin" pitchFamily="2" charset="77"/>
                <a:ea typeface="Spoof Trial Thin" pitchFamily="2" charset="77"/>
              </a:rPr>
              <a:t>INTRODUCTION</a:t>
            </a:r>
          </a:p>
        </p:txBody>
      </p:sp>
      <p:cxnSp>
        <p:nvCxnSpPr>
          <p:cNvPr id="6" name="Straight Connector 5">
            <a:extLst>
              <a:ext uri="{FF2B5EF4-FFF2-40B4-BE49-F238E27FC236}">
                <a16:creationId xmlns:a16="http://schemas.microsoft.com/office/drawing/2014/main" id="{A90D5B3E-103F-8F8D-E4EA-3C1E5A4DC556}"/>
              </a:ext>
            </a:extLst>
          </p:cNvPr>
          <p:cNvCxnSpPr>
            <a:cxnSpLocks/>
          </p:cNvCxnSpPr>
          <p:nvPr/>
        </p:nvCxnSpPr>
        <p:spPr>
          <a:xfrm>
            <a:off x="416496" y="836712"/>
            <a:ext cx="9069326" cy="0"/>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
        <p:nvSpPr>
          <p:cNvPr id="23" name="TextBox 22">
            <a:extLst>
              <a:ext uri="{FF2B5EF4-FFF2-40B4-BE49-F238E27FC236}">
                <a16:creationId xmlns:a16="http://schemas.microsoft.com/office/drawing/2014/main" id="{14F0267A-3431-18B0-FB42-B47A0821D70A}"/>
              </a:ext>
            </a:extLst>
          </p:cNvPr>
          <p:cNvSpPr txBox="1"/>
          <p:nvPr/>
        </p:nvSpPr>
        <p:spPr>
          <a:xfrm>
            <a:off x="632520" y="1268809"/>
            <a:ext cx="8640961" cy="3554819"/>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Welcome! 👋</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Digital ecosystems enable the creation, exchange, and growth of value beyond the capabilities of any single entity.</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They can involve organisations, individuals, and autonomous software agents or connected devices.</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Actors in these ecosystems coordinate through shared interests, purpose, and values, these activities are no longer easily or usefully coordinated through conventional top-down control. Instead, we will explore decentralising assets, capabilities and services to support the ecosystem.</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The ecosystem is supported by assets, resources, and capabilities that may span across sectors, such as Energy, Healthcare, or Mobility.</a:t>
            </a:r>
          </a:p>
        </p:txBody>
      </p:sp>
      <p:sp>
        <p:nvSpPr>
          <p:cNvPr id="10" name="Snip Diagonal Corner of Rectangle 9">
            <a:extLst>
              <a:ext uri="{FF2B5EF4-FFF2-40B4-BE49-F238E27FC236}">
                <a16:creationId xmlns:a16="http://schemas.microsoft.com/office/drawing/2014/main" id="{7F26D091-155A-0EE5-B8AD-6E0174F824B6}"/>
              </a:ext>
            </a:extLst>
          </p:cNvPr>
          <p:cNvSpPr/>
          <p:nvPr/>
        </p:nvSpPr>
        <p:spPr>
          <a:xfrm>
            <a:off x="416496" y="6237312"/>
            <a:ext cx="2088232" cy="288032"/>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lumMod val="95000"/>
                  </a:schemeClr>
                </a:solidFill>
                <a:latin typeface="Spoof Trial Light" pitchFamily="2" charset="77"/>
                <a:ea typeface="Spoof Trial Light" pitchFamily="2" charset="77"/>
              </a:rPr>
              <a:t>DECENTRALISED SERVICE DESIGN</a:t>
            </a:r>
          </a:p>
        </p:txBody>
      </p:sp>
      <p:sp>
        <p:nvSpPr>
          <p:cNvPr id="11" name="Snip Diagonal Corner of Rectangle 10">
            <a:extLst>
              <a:ext uri="{FF2B5EF4-FFF2-40B4-BE49-F238E27FC236}">
                <a16:creationId xmlns:a16="http://schemas.microsoft.com/office/drawing/2014/main" id="{3512C002-A094-2080-5FC1-22DEE28478D7}"/>
              </a:ext>
            </a:extLst>
          </p:cNvPr>
          <p:cNvSpPr/>
          <p:nvPr/>
        </p:nvSpPr>
        <p:spPr>
          <a:xfrm rot="5400000">
            <a:off x="8841432" y="6241585"/>
            <a:ext cx="291600" cy="291600"/>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2" name="Snip Same-side Corner of Rectangle 11">
            <a:extLst>
              <a:ext uri="{FF2B5EF4-FFF2-40B4-BE49-F238E27FC236}">
                <a16:creationId xmlns:a16="http://schemas.microsoft.com/office/drawing/2014/main" id="{5753E309-4E88-EAA9-208B-3F666D86DF13}"/>
              </a:ext>
            </a:extLst>
          </p:cNvPr>
          <p:cNvSpPr/>
          <p:nvPr/>
        </p:nvSpPr>
        <p:spPr>
          <a:xfrm rot="5400000">
            <a:off x="8479608" y="6243369"/>
            <a:ext cx="291600"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3" name="Snip Same-side Corner of Rectangle 12">
            <a:extLst>
              <a:ext uri="{FF2B5EF4-FFF2-40B4-BE49-F238E27FC236}">
                <a16:creationId xmlns:a16="http://schemas.microsoft.com/office/drawing/2014/main" id="{9B6DC582-C837-B868-C9A5-426E6F52F083}"/>
              </a:ext>
            </a:extLst>
          </p:cNvPr>
          <p:cNvSpPr/>
          <p:nvPr/>
        </p:nvSpPr>
        <p:spPr>
          <a:xfrm rot="5400000">
            <a:off x="9201472" y="6237312"/>
            <a:ext cx="288032"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4" name="Straight Connector 13">
            <a:extLst>
              <a:ext uri="{FF2B5EF4-FFF2-40B4-BE49-F238E27FC236}">
                <a16:creationId xmlns:a16="http://schemas.microsoft.com/office/drawing/2014/main" id="{273F2E99-09FC-5890-EC3D-BA5D10A48058}"/>
              </a:ext>
            </a:extLst>
          </p:cNvPr>
          <p:cNvCxnSpPr>
            <a:cxnSpLocks/>
            <a:stCxn id="10" idx="0"/>
            <a:endCxn id="12" idx="1"/>
          </p:cNvCxnSpPr>
          <p:nvPr/>
        </p:nvCxnSpPr>
        <p:spPr>
          <a:xfrm>
            <a:off x="2504728" y="6381328"/>
            <a:ext cx="5976664" cy="6057"/>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
        <p:nvSpPr>
          <p:cNvPr id="7" name="Snip Diagonal Corner of Rectangle 6">
            <a:extLst>
              <a:ext uri="{FF2B5EF4-FFF2-40B4-BE49-F238E27FC236}">
                <a16:creationId xmlns:a16="http://schemas.microsoft.com/office/drawing/2014/main" id="{B7772EE7-2C64-6571-23C3-1C1D7D99E41F}"/>
              </a:ext>
            </a:extLst>
          </p:cNvPr>
          <p:cNvSpPr/>
          <p:nvPr/>
        </p:nvSpPr>
        <p:spPr>
          <a:xfrm rot="5400000">
            <a:off x="9202340" y="413797"/>
            <a:ext cx="286296" cy="286296"/>
          </a:xfrm>
          <a:prstGeom prst="snip2DiagRect">
            <a:avLst/>
          </a:prstGeom>
          <a:solidFill>
            <a:srgbClr val="FFC6C6"/>
          </a:solid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Tree>
    <p:extLst>
      <p:ext uri="{BB962C8B-B14F-4D97-AF65-F5344CB8AC3E}">
        <p14:creationId xmlns:p14="http://schemas.microsoft.com/office/powerpoint/2010/main" val="7722082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C6C6"/>
        </a:solidFill>
        <a:effectLst/>
      </p:bgPr>
    </p:bg>
    <p:spTree>
      <p:nvGrpSpPr>
        <p:cNvPr id="1" name="">
          <a:extLst>
            <a:ext uri="{FF2B5EF4-FFF2-40B4-BE49-F238E27FC236}">
              <a16:creationId xmlns:a16="http://schemas.microsoft.com/office/drawing/2014/main" id="{73E2F27F-0E05-6218-C155-86534465483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34679EC-F507-AD65-C3CF-645C8B5588E9}"/>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tx1">
                    <a:lumMod val="95000"/>
                    <a:lumOff val="5000"/>
                  </a:schemeClr>
                </a:solidFill>
                <a:latin typeface="Spoof Trial Thin" pitchFamily="2" charset="77"/>
                <a:ea typeface="Spoof Trial Thin" pitchFamily="2" charset="77"/>
              </a:rPr>
              <a:t>ASSIGNING CAPABILITY VALUES</a:t>
            </a:r>
          </a:p>
        </p:txBody>
      </p:sp>
      <p:sp>
        <p:nvSpPr>
          <p:cNvPr id="2" name="Snip Diagonal Corner of Rectangle 1">
            <a:extLst>
              <a:ext uri="{FF2B5EF4-FFF2-40B4-BE49-F238E27FC236}">
                <a16:creationId xmlns:a16="http://schemas.microsoft.com/office/drawing/2014/main" id="{2424B327-2004-9BDE-15EF-FAE1F90E4530}"/>
              </a:ext>
            </a:extLst>
          </p:cNvPr>
          <p:cNvSpPr/>
          <p:nvPr/>
        </p:nvSpPr>
        <p:spPr>
          <a:xfrm>
            <a:off x="416496" y="332658"/>
            <a:ext cx="2088232" cy="288032"/>
          </a:xfrm>
          <a:prstGeom prst="snip2Diag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lumMod val="95000"/>
                    <a:lumOff val="5000"/>
                  </a:schemeClr>
                </a:solidFill>
                <a:latin typeface="Spoof Trial Light" pitchFamily="2" charset="77"/>
                <a:ea typeface="Spoof Trial Light" pitchFamily="2" charset="77"/>
              </a:rPr>
              <a:t>DECENTRALISED SERVICE DESIGN</a:t>
            </a:r>
          </a:p>
        </p:txBody>
      </p:sp>
      <p:sp>
        <p:nvSpPr>
          <p:cNvPr id="3" name="Snip Diagonal Corner of Rectangle 2">
            <a:extLst>
              <a:ext uri="{FF2B5EF4-FFF2-40B4-BE49-F238E27FC236}">
                <a16:creationId xmlns:a16="http://schemas.microsoft.com/office/drawing/2014/main" id="{C383D7D6-ED77-A870-B43A-A42A416B2102}"/>
              </a:ext>
            </a:extLst>
          </p:cNvPr>
          <p:cNvSpPr/>
          <p:nvPr/>
        </p:nvSpPr>
        <p:spPr>
          <a:xfrm rot="5400000">
            <a:off x="8841432" y="336931"/>
            <a:ext cx="291600" cy="291600"/>
          </a:xfrm>
          <a:prstGeom prst="snip2Diag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lumMod val="95000"/>
                  <a:lumOff val="5000"/>
                </a:schemeClr>
              </a:solidFill>
              <a:latin typeface="Spoof Trial Light" pitchFamily="2" charset="77"/>
              <a:ea typeface="Spoof Trial Light" pitchFamily="2" charset="77"/>
            </a:endParaRPr>
          </a:p>
        </p:txBody>
      </p:sp>
      <p:sp>
        <p:nvSpPr>
          <p:cNvPr id="5" name="Snip Same-side Corner of Rectangle 4">
            <a:extLst>
              <a:ext uri="{FF2B5EF4-FFF2-40B4-BE49-F238E27FC236}">
                <a16:creationId xmlns:a16="http://schemas.microsoft.com/office/drawing/2014/main" id="{AE9CB16B-70DB-7DE2-E31C-92D9D42DA48B}"/>
              </a:ext>
            </a:extLst>
          </p:cNvPr>
          <p:cNvSpPr/>
          <p:nvPr/>
        </p:nvSpPr>
        <p:spPr>
          <a:xfrm rot="5400000">
            <a:off x="8479608" y="338715"/>
            <a:ext cx="291600" cy="288032"/>
          </a:xfrm>
          <a:prstGeom prst="snip2Same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nip Same-side Corner of Rectangle 5">
            <a:extLst>
              <a:ext uri="{FF2B5EF4-FFF2-40B4-BE49-F238E27FC236}">
                <a16:creationId xmlns:a16="http://schemas.microsoft.com/office/drawing/2014/main" id="{3555C78D-CD39-CD7A-E5FD-38CDD99E801A}"/>
              </a:ext>
            </a:extLst>
          </p:cNvPr>
          <p:cNvSpPr/>
          <p:nvPr/>
        </p:nvSpPr>
        <p:spPr>
          <a:xfrm rot="5400000">
            <a:off x="9201472" y="332658"/>
            <a:ext cx="288032" cy="288032"/>
          </a:xfrm>
          <a:prstGeom prst="snip2Same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a:extLst>
              <a:ext uri="{FF2B5EF4-FFF2-40B4-BE49-F238E27FC236}">
                <a16:creationId xmlns:a16="http://schemas.microsoft.com/office/drawing/2014/main" id="{DEA110B7-1EE2-FC63-0F9D-4A5D9D002E96}"/>
              </a:ext>
            </a:extLst>
          </p:cNvPr>
          <p:cNvCxnSpPr>
            <a:cxnSpLocks/>
            <a:stCxn id="2" idx="0"/>
            <a:endCxn id="5" idx="1"/>
          </p:cNvCxnSpPr>
          <p:nvPr/>
        </p:nvCxnSpPr>
        <p:spPr>
          <a:xfrm>
            <a:off x="2504728" y="476674"/>
            <a:ext cx="5976664" cy="6057"/>
          </a:xfrm>
          <a:prstGeom prst="line">
            <a:avLst/>
          </a:prstGeom>
          <a:ln w="12700">
            <a:solidFill>
              <a:schemeClr val="tx1">
                <a:lumMod val="95000"/>
                <a:lumOff val="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8602537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734E6862-35E1-380C-E8CC-641F8DD4FB6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ACCCFF1-63E8-05E9-C327-E095983628EB}"/>
              </a:ext>
            </a:extLst>
          </p:cNvPr>
          <p:cNvSpPr txBox="1"/>
          <p:nvPr/>
        </p:nvSpPr>
        <p:spPr>
          <a:xfrm>
            <a:off x="344488" y="279946"/>
            <a:ext cx="9141334" cy="553998"/>
          </a:xfrm>
          <a:prstGeom prst="rect">
            <a:avLst/>
          </a:prstGeom>
          <a:noFill/>
        </p:spPr>
        <p:txBody>
          <a:bodyPr wrap="square" rtlCol="0">
            <a:spAutoFit/>
          </a:bodyPr>
          <a:lstStyle/>
          <a:p>
            <a:r>
              <a:rPr lang="en-US" sz="3000" dirty="0">
                <a:solidFill>
                  <a:schemeClr val="bg1">
                    <a:lumMod val="95000"/>
                  </a:schemeClr>
                </a:solidFill>
                <a:latin typeface="Spoof Trial Thin" pitchFamily="2" charset="77"/>
                <a:ea typeface="Spoof Trial Thin" pitchFamily="2" charset="77"/>
              </a:rPr>
              <a:t>ASSIGNING CAPABILITY VALUES</a:t>
            </a:r>
          </a:p>
        </p:txBody>
      </p:sp>
      <p:cxnSp>
        <p:nvCxnSpPr>
          <p:cNvPr id="6" name="Straight Connector 5">
            <a:extLst>
              <a:ext uri="{FF2B5EF4-FFF2-40B4-BE49-F238E27FC236}">
                <a16:creationId xmlns:a16="http://schemas.microsoft.com/office/drawing/2014/main" id="{BC4687F6-D615-9B96-3EA3-BD6AAF569A86}"/>
              </a:ext>
            </a:extLst>
          </p:cNvPr>
          <p:cNvCxnSpPr>
            <a:cxnSpLocks/>
          </p:cNvCxnSpPr>
          <p:nvPr/>
        </p:nvCxnSpPr>
        <p:spPr>
          <a:xfrm>
            <a:off x="416496" y="836712"/>
            <a:ext cx="9069326" cy="0"/>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
        <p:nvSpPr>
          <p:cNvPr id="23" name="TextBox 22">
            <a:extLst>
              <a:ext uri="{FF2B5EF4-FFF2-40B4-BE49-F238E27FC236}">
                <a16:creationId xmlns:a16="http://schemas.microsoft.com/office/drawing/2014/main" id="{82728DD9-6008-E1FD-1D8A-4C713C0158CB}"/>
              </a:ext>
            </a:extLst>
          </p:cNvPr>
          <p:cNvSpPr txBox="1"/>
          <p:nvPr/>
        </p:nvSpPr>
        <p:spPr>
          <a:xfrm>
            <a:off x="632520" y="1268809"/>
            <a:ext cx="8640961" cy="1477328"/>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List the values and impacts that may be created by the capability for each actor. These could be tangible values such as a new revenue stream of data or intangible, such as trust or reputation.</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Rate the value of the primary capability to different ecosystem actors, from negative to positive.</a:t>
            </a:r>
          </a:p>
        </p:txBody>
      </p:sp>
      <p:sp>
        <p:nvSpPr>
          <p:cNvPr id="2" name="Snip Diagonal Corner of Rectangle 1">
            <a:extLst>
              <a:ext uri="{FF2B5EF4-FFF2-40B4-BE49-F238E27FC236}">
                <a16:creationId xmlns:a16="http://schemas.microsoft.com/office/drawing/2014/main" id="{039AAB84-DF3B-A3FA-0587-FDBE38FC3BE7}"/>
              </a:ext>
            </a:extLst>
          </p:cNvPr>
          <p:cNvSpPr/>
          <p:nvPr/>
        </p:nvSpPr>
        <p:spPr>
          <a:xfrm rot="5400000">
            <a:off x="9202340" y="413797"/>
            <a:ext cx="286296" cy="286296"/>
          </a:xfrm>
          <a:prstGeom prst="snip2DiagRect">
            <a:avLst/>
          </a:prstGeom>
          <a:solidFill>
            <a:srgbClr val="FFC6C6"/>
          </a:solidFill>
          <a:ln w="12700">
            <a:solidFill>
              <a:srgbClr val="FFC6C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5" name="Snip Diagonal Corner of Rectangle 14">
            <a:extLst>
              <a:ext uri="{FF2B5EF4-FFF2-40B4-BE49-F238E27FC236}">
                <a16:creationId xmlns:a16="http://schemas.microsoft.com/office/drawing/2014/main" id="{75730F9E-24B2-E688-FEB3-61E355DC7251}"/>
              </a:ext>
            </a:extLst>
          </p:cNvPr>
          <p:cNvSpPr/>
          <p:nvPr/>
        </p:nvSpPr>
        <p:spPr>
          <a:xfrm>
            <a:off x="416496" y="6237312"/>
            <a:ext cx="2088232" cy="288032"/>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lumMod val="95000"/>
                  </a:schemeClr>
                </a:solidFill>
                <a:latin typeface="Spoof Trial Light" pitchFamily="2" charset="77"/>
                <a:ea typeface="Spoof Trial Light" pitchFamily="2" charset="77"/>
              </a:rPr>
              <a:t>DECENTRALISED SERVICE DESIGN</a:t>
            </a:r>
          </a:p>
        </p:txBody>
      </p:sp>
      <p:sp>
        <p:nvSpPr>
          <p:cNvPr id="16" name="Snip Diagonal Corner of Rectangle 15">
            <a:extLst>
              <a:ext uri="{FF2B5EF4-FFF2-40B4-BE49-F238E27FC236}">
                <a16:creationId xmlns:a16="http://schemas.microsoft.com/office/drawing/2014/main" id="{F4CA1CB2-C03E-78F0-E1CE-24B5E925CB7F}"/>
              </a:ext>
            </a:extLst>
          </p:cNvPr>
          <p:cNvSpPr/>
          <p:nvPr/>
        </p:nvSpPr>
        <p:spPr>
          <a:xfrm rot="5400000">
            <a:off x="8841432" y="6241585"/>
            <a:ext cx="291600" cy="291600"/>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7" name="Snip Same-side Corner of Rectangle 16">
            <a:extLst>
              <a:ext uri="{FF2B5EF4-FFF2-40B4-BE49-F238E27FC236}">
                <a16:creationId xmlns:a16="http://schemas.microsoft.com/office/drawing/2014/main" id="{B4FC1B9E-BE10-6B59-6CD1-BA0F2BE8A036}"/>
              </a:ext>
            </a:extLst>
          </p:cNvPr>
          <p:cNvSpPr/>
          <p:nvPr/>
        </p:nvSpPr>
        <p:spPr>
          <a:xfrm rot="5400000">
            <a:off x="8479608" y="6243369"/>
            <a:ext cx="291600"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8" name="Snip Same-side Corner of Rectangle 17">
            <a:extLst>
              <a:ext uri="{FF2B5EF4-FFF2-40B4-BE49-F238E27FC236}">
                <a16:creationId xmlns:a16="http://schemas.microsoft.com/office/drawing/2014/main" id="{997E291C-C49E-0C90-6164-4B0B2A158C61}"/>
              </a:ext>
            </a:extLst>
          </p:cNvPr>
          <p:cNvSpPr/>
          <p:nvPr/>
        </p:nvSpPr>
        <p:spPr>
          <a:xfrm rot="5400000">
            <a:off x="9201472" y="6237312"/>
            <a:ext cx="288032"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9" name="Straight Connector 18">
            <a:extLst>
              <a:ext uri="{FF2B5EF4-FFF2-40B4-BE49-F238E27FC236}">
                <a16:creationId xmlns:a16="http://schemas.microsoft.com/office/drawing/2014/main" id="{257F6E33-A67B-D9A3-BA54-D27356300078}"/>
              </a:ext>
            </a:extLst>
          </p:cNvPr>
          <p:cNvCxnSpPr>
            <a:cxnSpLocks/>
            <a:stCxn id="15" idx="0"/>
            <a:endCxn id="17" idx="1"/>
          </p:cNvCxnSpPr>
          <p:nvPr/>
        </p:nvCxnSpPr>
        <p:spPr>
          <a:xfrm>
            <a:off x="2504728" y="6381328"/>
            <a:ext cx="5976664" cy="6057"/>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319697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C6C6"/>
        </a:solidFill>
        <a:effectLst/>
      </p:bgPr>
    </p:bg>
    <p:spTree>
      <p:nvGrpSpPr>
        <p:cNvPr id="1" name="">
          <a:extLst>
            <a:ext uri="{FF2B5EF4-FFF2-40B4-BE49-F238E27FC236}">
              <a16:creationId xmlns:a16="http://schemas.microsoft.com/office/drawing/2014/main" id="{FDE460EC-843B-2219-A89A-CBFFDA56FE9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3D746AD-9BD9-FDD8-65D6-EC1AD2E68C58}"/>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tx1">
                    <a:lumMod val="95000"/>
                    <a:lumOff val="5000"/>
                  </a:schemeClr>
                </a:solidFill>
                <a:latin typeface="Spoof Trial Thin" pitchFamily="2" charset="77"/>
                <a:ea typeface="Spoof Trial Thin" pitchFamily="2" charset="77"/>
              </a:rPr>
              <a:t>BUILDING</a:t>
            </a:r>
          </a:p>
          <a:p>
            <a:pPr algn="ctr"/>
            <a:r>
              <a:rPr lang="en-US" sz="6000" dirty="0">
                <a:solidFill>
                  <a:schemeClr val="tx1">
                    <a:lumMod val="95000"/>
                    <a:lumOff val="5000"/>
                  </a:schemeClr>
                </a:solidFill>
                <a:latin typeface="Spoof Trial Thin" pitchFamily="2" charset="77"/>
                <a:ea typeface="Spoof Trial Thin" pitchFamily="2" charset="77"/>
              </a:rPr>
              <a:t>USE CASES</a:t>
            </a:r>
          </a:p>
        </p:txBody>
      </p:sp>
      <p:sp>
        <p:nvSpPr>
          <p:cNvPr id="2" name="Snip Diagonal Corner of Rectangle 1">
            <a:extLst>
              <a:ext uri="{FF2B5EF4-FFF2-40B4-BE49-F238E27FC236}">
                <a16:creationId xmlns:a16="http://schemas.microsoft.com/office/drawing/2014/main" id="{C9F92077-DAFB-8849-D577-EBC87AB83B1D}"/>
              </a:ext>
            </a:extLst>
          </p:cNvPr>
          <p:cNvSpPr/>
          <p:nvPr/>
        </p:nvSpPr>
        <p:spPr>
          <a:xfrm>
            <a:off x="416496" y="332658"/>
            <a:ext cx="2088232" cy="288032"/>
          </a:xfrm>
          <a:prstGeom prst="snip2Diag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lumMod val="95000"/>
                    <a:lumOff val="5000"/>
                  </a:schemeClr>
                </a:solidFill>
                <a:latin typeface="Spoof Trial Light" pitchFamily="2" charset="77"/>
                <a:ea typeface="Spoof Trial Light" pitchFamily="2" charset="77"/>
              </a:rPr>
              <a:t>DECENTRALISED SERVICE DESIGN</a:t>
            </a:r>
          </a:p>
        </p:txBody>
      </p:sp>
      <p:sp>
        <p:nvSpPr>
          <p:cNvPr id="3" name="Snip Diagonal Corner of Rectangle 2">
            <a:extLst>
              <a:ext uri="{FF2B5EF4-FFF2-40B4-BE49-F238E27FC236}">
                <a16:creationId xmlns:a16="http://schemas.microsoft.com/office/drawing/2014/main" id="{36AA0694-07A0-6EFE-6522-AB228EDB7E76}"/>
              </a:ext>
            </a:extLst>
          </p:cNvPr>
          <p:cNvSpPr/>
          <p:nvPr/>
        </p:nvSpPr>
        <p:spPr>
          <a:xfrm rot="5400000">
            <a:off x="8841432" y="336931"/>
            <a:ext cx="291600" cy="291600"/>
          </a:xfrm>
          <a:prstGeom prst="snip2Diag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lumMod val="95000"/>
                  <a:lumOff val="5000"/>
                </a:schemeClr>
              </a:solidFill>
              <a:latin typeface="Spoof Trial Light" pitchFamily="2" charset="77"/>
              <a:ea typeface="Spoof Trial Light" pitchFamily="2" charset="77"/>
            </a:endParaRPr>
          </a:p>
        </p:txBody>
      </p:sp>
      <p:sp>
        <p:nvSpPr>
          <p:cNvPr id="5" name="Snip Same-side Corner of Rectangle 4">
            <a:extLst>
              <a:ext uri="{FF2B5EF4-FFF2-40B4-BE49-F238E27FC236}">
                <a16:creationId xmlns:a16="http://schemas.microsoft.com/office/drawing/2014/main" id="{639B3190-7294-59C2-3DBA-02A96F4FDABD}"/>
              </a:ext>
            </a:extLst>
          </p:cNvPr>
          <p:cNvSpPr/>
          <p:nvPr/>
        </p:nvSpPr>
        <p:spPr>
          <a:xfrm rot="5400000">
            <a:off x="8479608" y="338715"/>
            <a:ext cx="291600" cy="288032"/>
          </a:xfrm>
          <a:prstGeom prst="snip2Same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nip Same-side Corner of Rectangle 5">
            <a:extLst>
              <a:ext uri="{FF2B5EF4-FFF2-40B4-BE49-F238E27FC236}">
                <a16:creationId xmlns:a16="http://schemas.microsoft.com/office/drawing/2014/main" id="{5EA55D89-A10C-8568-18E6-2C47A48BDC1A}"/>
              </a:ext>
            </a:extLst>
          </p:cNvPr>
          <p:cNvSpPr/>
          <p:nvPr/>
        </p:nvSpPr>
        <p:spPr>
          <a:xfrm rot="5400000">
            <a:off x="9201472" y="332658"/>
            <a:ext cx="288032" cy="288032"/>
          </a:xfrm>
          <a:prstGeom prst="snip2Same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a:extLst>
              <a:ext uri="{FF2B5EF4-FFF2-40B4-BE49-F238E27FC236}">
                <a16:creationId xmlns:a16="http://schemas.microsoft.com/office/drawing/2014/main" id="{1113778E-21A9-9398-F93F-E17739ACBAFF}"/>
              </a:ext>
            </a:extLst>
          </p:cNvPr>
          <p:cNvCxnSpPr>
            <a:cxnSpLocks/>
            <a:stCxn id="2" idx="0"/>
            <a:endCxn id="5" idx="1"/>
          </p:cNvCxnSpPr>
          <p:nvPr/>
        </p:nvCxnSpPr>
        <p:spPr>
          <a:xfrm>
            <a:off x="2504728" y="476674"/>
            <a:ext cx="5976664" cy="6057"/>
          </a:xfrm>
          <a:prstGeom prst="line">
            <a:avLst/>
          </a:prstGeom>
          <a:ln w="12700">
            <a:solidFill>
              <a:schemeClr val="tx1">
                <a:lumMod val="95000"/>
                <a:lumOff val="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3490894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003E0BCB-8B1A-A88B-3DA1-53559BED629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EBD66DC-0AA1-9E12-1414-E5246F8CEB6E}"/>
              </a:ext>
            </a:extLst>
          </p:cNvPr>
          <p:cNvSpPr txBox="1"/>
          <p:nvPr/>
        </p:nvSpPr>
        <p:spPr>
          <a:xfrm>
            <a:off x="344488" y="279946"/>
            <a:ext cx="9141334" cy="553998"/>
          </a:xfrm>
          <a:prstGeom prst="rect">
            <a:avLst/>
          </a:prstGeom>
          <a:noFill/>
        </p:spPr>
        <p:txBody>
          <a:bodyPr wrap="square" rtlCol="0">
            <a:spAutoFit/>
          </a:bodyPr>
          <a:lstStyle/>
          <a:p>
            <a:r>
              <a:rPr lang="en-US" sz="3000" dirty="0">
                <a:solidFill>
                  <a:schemeClr val="bg1">
                    <a:lumMod val="95000"/>
                  </a:schemeClr>
                </a:solidFill>
                <a:latin typeface="Spoof Trial Thin" pitchFamily="2" charset="77"/>
                <a:ea typeface="Spoof Trial Thin" pitchFamily="2" charset="77"/>
              </a:rPr>
              <a:t>BUILDING USE CASES</a:t>
            </a:r>
          </a:p>
        </p:txBody>
      </p:sp>
      <p:cxnSp>
        <p:nvCxnSpPr>
          <p:cNvPr id="6" name="Straight Connector 5">
            <a:extLst>
              <a:ext uri="{FF2B5EF4-FFF2-40B4-BE49-F238E27FC236}">
                <a16:creationId xmlns:a16="http://schemas.microsoft.com/office/drawing/2014/main" id="{56E3792B-42FC-0593-3366-26149C12E9D0}"/>
              </a:ext>
            </a:extLst>
          </p:cNvPr>
          <p:cNvCxnSpPr>
            <a:cxnSpLocks/>
          </p:cNvCxnSpPr>
          <p:nvPr/>
        </p:nvCxnSpPr>
        <p:spPr>
          <a:xfrm>
            <a:off x="416496" y="836712"/>
            <a:ext cx="9069326" cy="0"/>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
        <p:nvSpPr>
          <p:cNvPr id="23" name="TextBox 22">
            <a:extLst>
              <a:ext uri="{FF2B5EF4-FFF2-40B4-BE49-F238E27FC236}">
                <a16:creationId xmlns:a16="http://schemas.microsoft.com/office/drawing/2014/main" id="{4648370D-409B-23E3-B27F-01D4A3D57EDA}"/>
              </a:ext>
            </a:extLst>
          </p:cNvPr>
          <p:cNvSpPr txBox="1"/>
          <p:nvPr/>
        </p:nvSpPr>
        <p:spPr>
          <a:xfrm>
            <a:off x="632520" y="1268809"/>
            <a:ext cx="8640961" cy="3785652"/>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This exercise will help to identify the decentralised system in principle, outlining the asset to be leveraged, the capacity this would enable, and the benefits this may provide.</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Using your primary capability, identify a possible use case.</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Note that the actor providing the capability might not be directly involved in the use case transactions.</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The use case definition steps will help you to complete the following statement:</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As a: &lt;Actor&gt;</a:t>
            </a:r>
          </a:p>
          <a:p>
            <a:r>
              <a:rPr lang="en-GB" sz="1500" dirty="0">
                <a:solidFill>
                  <a:schemeClr val="bg1">
                    <a:lumMod val="95000"/>
                  </a:schemeClr>
                </a:solidFill>
                <a:latin typeface="Spoof Trial Thin" pitchFamily="2" charset="77"/>
                <a:ea typeface="Spoof Trial Thin" pitchFamily="2" charset="77"/>
              </a:rPr>
              <a:t>I own a: &lt;Asset&gt;</a:t>
            </a:r>
          </a:p>
          <a:p>
            <a:r>
              <a:rPr lang="en-GB" sz="1500" dirty="0">
                <a:solidFill>
                  <a:schemeClr val="bg1">
                    <a:lumMod val="95000"/>
                  </a:schemeClr>
                </a:solidFill>
                <a:latin typeface="Spoof Trial Thin" pitchFamily="2" charset="77"/>
                <a:ea typeface="Spoof Trial Thin" pitchFamily="2" charset="77"/>
              </a:rPr>
              <a:t>Which can provide: &lt;Primary Capability&gt;</a:t>
            </a:r>
          </a:p>
          <a:p>
            <a:r>
              <a:rPr lang="en-GB" sz="1500" dirty="0">
                <a:solidFill>
                  <a:schemeClr val="bg1">
                    <a:lumMod val="95000"/>
                  </a:schemeClr>
                </a:solidFill>
                <a:latin typeface="Spoof Trial Thin" pitchFamily="2" charset="77"/>
                <a:ea typeface="Spoof Trial Thin" pitchFamily="2" charset="77"/>
              </a:rPr>
              <a:t>This can benefit: &lt;Actor&gt;</a:t>
            </a:r>
          </a:p>
          <a:p>
            <a:r>
              <a:rPr lang="en-GB" sz="1500" dirty="0">
                <a:solidFill>
                  <a:schemeClr val="bg1">
                    <a:lumMod val="95000"/>
                  </a:schemeClr>
                </a:solidFill>
                <a:latin typeface="Spoof Trial Thin" pitchFamily="2" charset="77"/>
                <a:ea typeface="Spoof Trial Thin" pitchFamily="2" charset="77"/>
              </a:rPr>
              <a:t>By giving them: &lt;Opportunity&gt;</a:t>
            </a:r>
          </a:p>
          <a:p>
            <a:r>
              <a:rPr lang="en-GB" sz="1500" dirty="0">
                <a:solidFill>
                  <a:schemeClr val="bg1">
                    <a:lumMod val="95000"/>
                  </a:schemeClr>
                </a:solidFill>
                <a:latin typeface="Spoof Trial Thin" pitchFamily="2" charset="77"/>
                <a:ea typeface="Spoof Trial Thin" pitchFamily="2" charset="77"/>
              </a:rPr>
              <a:t>This may also involve: &lt;Other Actor in the Relationship&gt;</a:t>
            </a:r>
          </a:p>
        </p:txBody>
      </p:sp>
      <p:sp>
        <p:nvSpPr>
          <p:cNvPr id="2" name="Snip Diagonal Corner of Rectangle 1">
            <a:extLst>
              <a:ext uri="{FF2B5EF4-FFF2-40B4-BE49-F238E27FC236}">
                <a16:creationId xmlns:a16="http://schemas.microsoft.com/office/drawing/2014/main" id="{0F080425-C875-D635-9353-51AAEB5E93CC}"/>
              </a:ext>
            </a:extLst>
          </p:cNvPr>
          <p:cNvSpPr/>
          <p:nvPr/>
        </p:nvSpPr>
        <p:spPr>
          <a:xfrm rot="5400000">
            <a:off x="9202340" y="413797"/>
            <a:ext cx="286296" cy="286296"/>
          </a:xfrm>
          <a:prstGeom prst="snip2DiagRect">
            <a:avLst/>
          </a:prstGeom>
          <a:solidFill>
            <a:srgbClr val="FFC6C6"/>
          </a:solidFill>
          <a:ln w="12700">
            <a:solidFill>
              <a:srgbClr val="FFC6C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5" name="Snip Diagonal Corner of Rectangle 14">
            <a:extLst>
              <a:ext uri="{FF2B5EF4-FFF2-40B4-BE49-F238E27FC236}">
                <a16:creationId xmlns:a16="http://schemas.microsoft.com/office/drawing/2014/main" id="{8056CDD8-5783-F66A-6D2E-D8508B83C34A}"/>
              </a:ext>
            </a:extLst>
          </p:cNvPr>
          <p:cNvSpPr/>
          <p:nvPr/>
        </p:nvSpPr>
        <p:spPr>
          <a:xfrm>
            <a:off x="416496" y="6237312"/>
            <a:ext cx="2088232" cy="288032"/>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lumMod val="95000"/>
                  </a:schemeClr>
                </a:solidFill>
                <a:latin typeface="Spoof Trial Light" pitchFamily="2" charset="77"/>
                <a:ea typeface="Spoof Trial Light" pitchFamily="2" charset="77"/>
              </a:rPr>
              <a:t>DECENTRALISED SERVICE DESIGN</a:t>
            </a:r>
          </a:p>
        </p:txBody>
      </p:sp>
      <p:sp>
        <p:nvSpPr>
          <p:cNvPr id="16" name="Snip Diagonal Corner of Rectangle 15">
            <a:extLst>
              <a:ext uri="{FF2B5EF4-FFF2-40B4-BE49-F238E27FC236}">
                <a16:creationId xmlns:a16="http://schemas.microsoft.com/office/drawing/2014/main" id="{2C6AA245-6C69-E9B0-C339-643657D56F50}"/>
              </a:ext>
            </a:extLst>
          </p:cNvPr>
          <p:cNvSpPr/>
          <p:nvPr/>
        </p:nvSpPr>
        <p:spPr>
          <a:xfrm rot="5400000">
            <a:off x="8841432" y="6241585"/>
            <a:ext cx="291600" cy="291600"/>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7" name="Snip Same-side Corner of Rectangle 16">
            <a:extLst>
              <a:ext uri="{FF2B5EF4-FFF2-40B4-BE49-F238E27FC236}">
                <a16:creationId xmlns:a16="http://schemas.microsoft.com/office/drawing/2014/main" id="{A03BE280-5CEB-39AA-33E3-98882D2CF684}"/>
              </a:ext>
            </a:extLst>
          </p:cNvPr>
          <p:cNvSpPr/>
          <p:nvPr/>
        </p:nvSpPr>
        <p:spPr>
          <a:xfrm rot="5400000">
            <a:off x="8479608" y="6243369"/>
            <a:ext cx="291600"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8" name="Snip Same-side Corner of Rectangle 17">
            <a:extLst>
              <a:ext uri="{FF2B5EF4-FFF2-40B4-BE49-F238E27FC236}">
                <a16:creationId xmlns:a16="http://schemas.microsoft.com/office/drawing/2014/main" id="{95E15536-065B-B40D-68EC-0235B981566D}"/>
              </a:ext>
            </a:extLst>
          </p:cNvPr>
          <p:cNvSpPr/>
          <p:nvPr/>
        </p:nvSpPr>
        <p:spPr>
          <a:xfrm rot="5400000">
            <a:off x="9201472" y="6237312"/>
            <a:ext cx="288032"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9" name="Straight Connector 18">
            <a:extLst>
              <a:ext uri="{FF2B5EF4-FFF2-40B4-BE49-F238E27FC236}">
                <a16:creationId xmlns:a16="http://schemas.microsoft.com/office/drawing/2014/main" id="{E97546A6-890B-3522-00C2-98F427F14D1B}"/>
              </a:ext>
            </a:extLst>
          </p:cNvPr>
          <p:cNvCxnSpPr>
            <a:cxnSpLocks/>
            <a:stCxn id="15" idx="0"/>
            <a:endCxn id="17" idx="1"/>
          </p:cNvCxnSpPr>
          <p:nvPr/>
        </p:nvCxnSpPr>
        <p:spPr>
          <a:xfrm>
            <a:off x="2504728" y="6381328"/>
            <a:ext cx="5976664" cy="6057"/>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3316606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C6C6"/>
        </a:solidFill>
        <a:effectLst/>
      </p:bgPr>
    </p:bg>
    <p:spTree>
      <p:nvGrpSpPr>
        <p:cNvPr id="1" name="">
          <a:extLst>
            <a:ext uri="{FF2B5EF4-FFF2-40B4-BE49-F238E27FC236}">
              <a16:creationId xmlns:a16="http://schemas.microsoft.com/office/drawing/2014/main" id="{E2520C3C-5925-8B4F-AC6D-9195DC41843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577D985-C14B-C1D8-7183-D4517C9248B8}"/>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tx1">
                    <a:lumMod val="95000"/>
                    <a:lumOff val="5000"/>
                  </a:schemeClr>
                </a:solidFill>
                <a:latin typeface="Spoof Trial Thin" pitchFamily="2" charset="77"/>
                <a:ea typeface="Spoof Trial Thin" pitchFamily="2" charset="77"/>
              </a:rPr>
              <a:t>DESIGNING A CAPABILITY MODEL</a:t>
            </a:r>
          </a:p>
        </p:txBody>
      </p:sp>
      <p:sp>
        <p:nvSpPr>
          <p:cNvPr id="2" name="Snip Diagonal Corner of Rectangle 1">
            <a:extLst>
              <a:ext uri="{FF2B5EF4-FFF2-40B4-BE49-F238E27FC236}">
                <a16:creationId xmlns:a16="http://schemas.microsoft.com/office/drawing/2014/main" id="{3EDD8CC3-C338-5D72-6D67-4906C2116A9F}"/>
              </a:ext>
            </a:extLst>
          </p:cNvPr>
          <p:cNvSpPr/>
          <p:nvPr/>
        </p:nvSpPr>
        <p:spPr>
          <a:xfrm>
            <a:off x="416496" y="332658"/>
            <a:ext cx="2088232" cy="288032"/>
          </a:xfrm>
          <a:prstGeom prst="snip2Diag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lumMod val="95000"/>
                    <a:lumOff val="5000"/>
                  </a:schemeClr>
                </a:solidFill>
                <a:latin typeface="Spoof Trial Light" pitchFamily="2" charset="77"/>
                <a:ea typeface="Spoof Trial Light" pitchFamily="2" charset="77"/>
              </a:rPr>
              <a:t>DECENTRALISED SERVICE DESIGN</a:t>
            </a:r>
          </a:p>
        </p:txBody>
      </p:sp>
      <p:sp>
        <p:nvSpPr>
          <p:cNvPr id="3" name="Snip Diagonal Corner of Rectangle 2">
            <a:extLst>
              <a:ext uri="{FF2B5EF4-FFF2-40B4-BE49-F238E27FC236}">
                <a16:creationId xmlns:a16="http://schemas.microsoft.com/office/drawing/2014/main" id="{530E998A-B41C-EDF6-B072-1E6BCEAEC193}"/>
              </a:ext>
            </a:extLst>
          </p:cNvPr>
          <p:cNvSpPr/>
          <p:nvPr/>
        </p:nvSpPr>
        <p:spPr>
          <a:xfrm rot="5400000">
            <a:off x="8841432" y="336931"/>
            <a:ext cx="291600" cy="291600"/>
          </a:xfrm>
          <a:prstGeom prst="snip2Diag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lumMod val="95000"/>
                  <a:lumOff val="5000"/>
                </a:schemeClr>
              </a:solidFill>
              <a:latin typeface="Spoof Trial Light" pitchFamily="2" charset="77"/>
              <a:ea typeface="Spoof Trial Light" pitchFamily="2" charset="77"/>
            </a:endParaRPr>
          </a:p>
        </p:txBody>
      </p:sp>
      <p:sp>
        <p:nvSpPr>
          <p:cNvPr id="5" name="Snip Same-side Corner of Rectangle 4">
            <a:extLst>
              <a:ext uri="{FF2B5EF4-FFF2-40B4-BE49-F238E27FC236}">
                <a16:creationId xmlns:a16="http://schemas.microsoft.com/office/drawing/2014/main" id="{5233E818-2A28-F4B7-92A9-6A31DECEF20E}"/>
              </a:ext>
            </a:extLst>
          </p:cNvPr>
          <p:cNvSpPr/>
          <p:nvPr/>
        </p:nvSpPr>
        <p:spPr>
          <a:xfrm rot="5400000">
            <a:off x="8479608" y="338715"/>
            <a:ext cx="291600" cy="288032"/>
          </a:xfrm>
          <a:prstGeom prst="snip2Same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nip Same-side Corner of Rectangle 5">
            <a:extLst>
              <a:ext uri="{FF2B5EF4-FFF2-40B4-BE49-F238E27FC236}">
                <a16:creationId xmlns:a16="http://schemas.microsoft.com/office/drawing/2014/main" id="{5AA0BE96-F56F-E69B-E4CA-2F41A32D6DF9}"/>
              </a:ext>
            </a:extLst>
          </p:cNvPr>
          <p:cNvSpPr/>
          <p:nvPr/>
        </p:nvSpPr>
        <p:spPr>
          <a:xfrm rot="5400000">
            <a:off x="9201472" y="332658"/>
            <a:ext cx="288032" cy="288032"/>
          </a:xfrm>
          <a:prstGeom prst="snip2Same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a:extLst>
              <a:ext uri="{FF2B5EF4-FFF2-40B4-BE49-F238E27FC236}">
                <a16:creationId xmlns:a16="http://schemas.microsoft.com/office/drawing/2014/main" id="{B23DC764-1FA6-F77C-23BC-A250D45447DA}"/>
              </a:ext>
            </a:extLst>
          </p:cNvPr>
          <p:cNvCxnSpPr>
            <a:cxnSpLocks/>
            <a:stCxn id="2" idx="0"/>
            <a:endCxn id="5" idx="1"/>
          </p:cNvCxnSpPr>
          <p:nvPr/>
        </p:nvCxnSpPr>
        <p:spPr>
          <a:xfrm>
            <a:off x="2504728" y="476674"/>
            <a:ext cx="5976664" cy="6057"/>
          </a:xfrm>
          <a:prstGeom prst="line">
            <a:avLst/>
          </a:prstGeom>
          <a:ln w="12700">
            <a:solidFill>
              <a:schemeClr val="tx1">
                <a:lumMod val="95000"/>
                <a:lumOff val="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8813498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E739DF28-0166-B677-800D-08C689DD99A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641BE4D-CC29-B176-23D8-6F179B21DC83}"/>
              </a:ext>
            </a:extLst>
          </p:cNvPr>
          <p:cNvSpPr txBox="1"/>
          <p:nvPr/>
        </p:nvSpPr>
        <p:spPr>
          <a:xfrm>
            <a:off x="344488" y="279946"/>
            <a:ext cx="9141334" cy="553998"/>
          </a:xfrm>
          <a:prstGeom prst="rect">
            <a:avLst/>
          </a:prstGeom>
          <a:noFill/>
        </p:spPr>
        <p:txBody>
          <a:bodyPr wrap="square" rtlCol="0">
            <a:spAutoFit/>
          </a:bodyPr>
          <a:lstStyle/>
          <a:p>
            <a:r>
              <a:rPr lang="en-US" sz="3000" dirty="0">
                <a:solidFill>
                  <a:schemeClr val="bg1">
                    <a:lumMod val="95000"/>
                  </a:schemeClr>
                </a:solidFill>
                <a:latin typeface="Spoof Trial Thin" pitchFamily="2" charset="77"/>
                <a:ea typeface="Spoof Trial Thin" pitchFamily="2" charset="77"/>
              </a:rPr>
              <a:t>DESIGNING A CAPABILITY MODEL</a:t>
            </a:r>
          </a:p>
        </p:txBody>
      </p:sp>
      <p:cxnSp>
        <p:nvCxnSpPr>
          <p:cNvPr id="6" name="Straight Connector 5">
            <a:extLst>
              <a:ext uri="{FF2B5EF4-FFF2-40B4-BE49-F238E27FC236}">
                <a16:creationId xmlns:a16="http://schemas.microsoft.com/office/drawing/2014/main" id="{C97B4CBD-0FF0-DF71-EB3E-EE4902321B90}"/>
              </a:ext>
            </a:extLst>
          </p:cNvPr>
          <p:cNvCxnSpPr>
            <a:cxnSpLocks/>
          </p:cNvCxnSpPr>
          <p:nvPr/>
        </p:nvCxnSpPr>
        <p:spPr>
          <a:xfrm>
            <a:off x="416496" y="836712"/>
            <a:ext cx="9069326" cy="0"/>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
        <p:nvSpPr>
          <p:cNvPr id="23" name="TextBox 22">
            <a:extLst>
              <a:ext uri="{FF2B5EF4-FFF2-40B4-BE49-F238E27FC236}">
                <a16:creationId xmlns:a16="http://schemas.microsoft.com/office/drawing/2014/main" id="{4BAFC91B-9003-83E7-5AB6-987ECF383CD0}"/>
              </a:ext>
            </a:extLst>
          </p:cNvPr>
          <p:cNvSpPr txBox="1"/>
          <p:nvPr/>
        </p:nvSpPr>
        <p:spPr>
          <a:xfrm>
            <a:off x="632520" y="1268809"/>
            <a:ext cx="8640961" cy="4016484"/>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In this final activity, you will explore the implications of fully decentralising a capability by examining how it shapes the relationships between different actors within a system.</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You will do this by creating a visual map that highlights how this capability facilitates both positive and negative relationships between actors:</a:t>
            </a:r>
          </a:p>
          <a:p>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Choose a primary capability to focus on.</a:t>
            </a:r>
          </a:p>
          <a:p>
            <a:pPr marL="342900" indent="-342900">
              <a:buFont typeface="+mj-lt"/>
              <a:buAutoNum type="arabicPeriod"/>
            </a:pPr>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Select five actors and position them around the edge of your diagram. Feel free to include secondary actors identified in your use cases.</a:t>
            </a:r>
          </a:p>
          <a:p>
            <a:pPr marL="342900" indent="-342900">
              <a:buFont typeface="+mj-lt"/>
              <a:buAutoNum type="arabicPeriod"/>
            </a:pPr>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Draw connections between actors as you consider how your chosen capability affects them. Use the key to indicate the nature of each relationship (positive, neutral, or negative).</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A higher number of positive connections suggests that the capability may have a broadly beneficial impact and be sustainable within the wider ecosystem.</a:t>
            </a:r>
          </a:p>
        </p:txBody>
      </p:sp>
      <p:sp>
        <p:nvSpPr>
          <p:cNvPr id="2" name="Snip Diagonal Corner of Rectangle 1">
            <a:extLst>
              <a:ext uri="{FF2B5EF4-FFF2-40B4-BE49-F238E27FC236}">
                <a16:creationId xmlns:a16="http://schemas.microsoft.com/office/drawing/2014/main" id="{E502287E-B112-3C45-CF86-E1BD28812E3B}"/>
              </a:ext>
            </a:extLst>
          </p:cNvPr>
          <p:cNvSpPr/>
          <p:nvPr/>
        </p:nvSpPr>
        <p:spPr>
          <a:xfrm rot="5400000">
            <a:off x="9202340" y="413797"/>
            <a:ext cx="286296" cy="286296"/>
          </a:xfrm>
          <a:prstGeom prst="snip2DiagRect">
            <a:avLst/>
          </a:prstGeom>
          <a:solidFill>
            <a:srgbClr val="FFC6C6"/>
          </a:solidFill>
          <a:ln w="12700">
            <a:solidFill>
              <a:srgbClr val="FFC6C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5" name="Snip Diagonal Corner of Rectangle 14">
            <a:extLst>
              <a:ext uri="{FF2B5EF4-FFF2-40B4-BE49-F238E27FC236}">
                <a16:creationId xmlns:a16="http://schemas.microsoft.com/office/drawing/2014/main" id="{E32E3CB2-85CC-C098-C32D-81B1A6750CE3}"/>
              </a:ext>
            </a:extLst>
          </p:cNvPr>
          <p:cNvSpPr/>
          <p:nvPr/>
        </p:nvSpPr>
        <p:spPr>
          <a:xfrm>
            <a:off x="416496" y="6237312"/>
            <a:ext cx="2088232" cy="288032"/>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lumMod val="95000"/>
                  </a:schemeClr>
                </a:solidFill>
                <a:latin typeface="Spoof Trial Light" pitchFamily="2" charset="77"/>
                <a:ea typeface="Spoof Trial Light" pitchFamily="2" charset="77"/>
              </a:rPr>
              <a:t>DECENTRALISED SERVICE DESIGN</a:t>
            </a:r>
          </a:p>
        </p:txBody>
      </p:sp>
      <p:sp>
        <p:nvSpPr>
          <p:cNvPr id="16" name="Snip Diagonal Corner of Rectangle 15">
            <a:extLst>
              <a:ext uri="{FF2B5EF4-FFF2-40B4-BE49-F238E27FC236}">
                <a16:creationId xmlns:a16="http://schemas.microsoft.com/office/drawing/2014/main" id="{84249142-91AD-9D67-FF7F-137957918DBA}"/>
              </a:ext>
            </a:extLst>
          </p:cNvPr>
          <p:cNvSpPr/>
          <p:nvPr/>
        </p:nvSpPr>
        <p:spPr>
          <a:xfrm rot="5400000">
            <a:off x="8841432" y="6241585"/>
            <a:ext cx="291600" cy="291600"/>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7" name="Snip Same-side Corner of Rectangle 16">
            <a:extLst>
              <a:ext uri="{FF2B5EF4-FFF2-40B4-BE49-F238E27FC236}">
                <a16:creationId xmlns:a16="http://schemas.microsoft.com/office/drawing/2014/main" id="{03D8CCC5-9F10-F19A-289D-999C5662AEA4}"/>
              </a:ext>
            </a:extLst>
          </p:cNvPr>
          <p:cNvSpPr/>
          <p:nvPr/>
        </p:nvSpPr>
        <p:spPr>
          <a:xfrm rot="5400000">
            <a:off x="8479608" y="6243369"/>
            <a:ext cx="291600"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8" name="Snip Same-side Corner of Rectangle 17">
            <a:extLst>
              <a:ext uri="{FF2B5EF4-FFF2-40B4-BE49-F238E27FC236}">
                <a16:creationId xmlns:a16="http://schemas.microsoft.com/office/drawing/2014/main" id="{BAB6BBB6-6AA4-757B-DDF8-07668256EB3E}"/>
              </a:ext>
            </a:extLst>
          </p:cNvPr>
          <p:cNvSpPr/>
          <p:nvPr/>
        </p:nvSpPr>
        <p:spPr>
          <a:xfrm rot="5400000">
            <a:off x="9201472" y="6237312"/>
            <a:ext cx="288032"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9" name="Straight Connector 18">
            <a:extLst>
              <a:ext uri="{FF2B5EF4-FFF2-40B4-BE49-F238E27FC236}">
                <a16:creationId xmlns:a16="http://schemas.microsoft.com/office/drawing/2014/main" id="{D5314438-B1A9-2890-3520-D638618AFDF8}"/>
              </a:ext>
            </a:extLst>
          </p:cNvPr>
          <p:cNvCxnSpPr>
            <a:cxnSpLocks/>
            <a:stCxn id="15" idx="0"/>
            <a:endCxn id="17" idx="1"/>
          </p:cNvCxnSpPr>
          <p:nvPr/>
        </p:nvCxnSpPr>
        <p:spPr>
          <a:xfrm>
            <a:off x="2504728" y="6381328"/>
            <a:ext cx="5976664" cy="6057"/>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4481674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FF4D27C1-4216-2B5B-48D9-86D814A0E61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17F3B87-D1F8-1195-30D3-4AF9DADFB5D4}"/>
              </a:ext>
            </a:extLst>
          </p:cNvPr>
          <p:cNvSpPr txBox="1"/>
          <p:nvPr/>
        </p:nvSpPr>
        <p:spPr>
          <a:xfrm>
            <a:off x="848544" y="2921168"/>
            <a:ext cx="8208912" cy="1015663"/>
          </a:xfrm>
          <a:prstGeom prst="rect">
            <a:avLst/>
          </a:prstGeom>
          <a:noFill/>
        </p:spPr>
        <p:txBody>
          <a:bodyPr wrap="square" rtlCol="0">
            <a:spAutoFit/>
          </a:bodyPr>
          <a:lstStyle/>
          <a:p>
            <a:pPr algn="ctr"/>
            <a:r>
              <a:rPr lang="en-US" sz="6000" dirty="0">
                <a:solidFill>
                  <a:schemeClr val="tx1">
                    <a:lumMod val="95000"/>
                    <a:lumOff val="5000"/>
                  </a:schemeClr>
                </a:solidFill>
                <a:latin typeface="Spoof Trial Thin" pitchFamily="2" charset="77"/>
                <a:ea typeface="Spoof Trial Thin" pitchFamily="2" charset="77"/>
              </a:rPr>
              <a:t>END</a:t>
            </a:r>
          </a:p>
        </p:txBody>
      </p:sp>
      <p:sp>
        <p:nvSpPr>
          <p:cNvPr id="8" name="Snip Diagonal Corner of Rectangle 7">
            <a:extLst>
              <a:ext uri="{FF2B5EF4-FFF2-40B4-BE49-F238E27FC236}">
                <a16:creationId xmlns:a16="http://schemas.microsoft.com/office/drawing/2014/main" id="{8B41DBB4-07B1-6986-2C9E-63B9B16483DF}"/>
              </a:ext>
            </a:extLst>
          </p:cNvPr>
          <p:cNvSpPr/>
          <p:nvPr/>
        </p:nvSpPr>
        <p:spPr>
          <a:xfrm>
            <a:off x="416496" y="332658"/>
            <a:ext cx="2088232" cy="288032"/>
          </a:xfrm>
          <a:prstGeom prst="snip2Diag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lumMod val="95000"/>
                    <a:lumOff val="5000"/>
                  </a:schemeClr>
                </a:solidFill>
                <a:latin typeface="Spoof Trial Light" pitchFamily="2" charset="77"/>
                <a:ea typeface="Spoof Trial Light" pitchFamily="2" charset="77"/>
              </a:rPr>
              <a:t>DECENTRALISED SERVICE DESIGN</a:t>
            </a:r>
          </a:p>
        </p:txBody>
      </p:sp>
      <p:sp>
        <p:nvSpPr>
          <p:cNvPr id="9" name="Snip Diagonal Corner of Rectangle 8">
            <a:extLst>
              <a:ext uri="{FF2B5EF4-FFF2-40B4-BE49-F238E27FC236}">
                <a16:creationId xmlns:a16="http://schemas.microsoft.com/office/drawing/2014/main" id="{2B73D9F9-75DB-E9DE-4CD3-85B60996A80B}"/>
              </a:ext>
            </a:extLst>
          </p:cNvPr>
          <p:cNvSpPr/>
          <p:nvPr/>
        </p:nvSpPr>
        <p:spPr>
          <a:xfrm rot="5400000">
            <a:off x="8841432" y="336931"/>
            <a:ext cx="291600" cy="291600"/>
          </a:xfrm>
          <a:prstGeom prst="snip2Diag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lumMod val="95000"/>
                  <a:lumOff val="5000"/>
                </a:schemeClr>
              </a:solidFill>
              <a:latin typeface="Spoof Trial Light" pitchFamily="2" charset="77"/>
              <a:ea typeface="Spoof Trial Light" pitchFamily="2" charset="77"/>
            </a:endParaRPr>
          </a:p>
        </p:txBody>
      </p:sp>
      <p:sp>
        <p:nvSpPr>
          <p:cNvPr id="12" name="Snip Same-side Corner of Rectangle 11">
            <a:extLst>
              <a:ext uri="{FF2B5EF4-FFF2-40B4-BE49-F238E27FC236}">
                <a16:creationId xmlns:a16="http://schemas.microsoft.com/office/drawing/2014/main" id="{3704FAAC-3529-4148-32FA-51683A388A73}"/>
              </a:ext>
            </a:extLst>
          </p:cNvPr>
          <p:cNvSpPr/>
          <p:nvPr/>
        </p:nvSpPr>
        <p:spPr>
          <a:xfrm rot="5400000">
            <a:off x="8479608" y="338715"/>
            <a:ext cx="291600" cy="288032"/>
          </a:xfrm>
          <a:prstGeom prst="snip2Same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Snip Same-side Corner of Rectangle 12">
            <a:extLst>
              <a:ext uri="{FF2B5EF4-FFF2-40B4-BE49-F238E27FC236}">
                <a16:creationId xmlns:a16="http://schemas.microsoft.com/office/drawing/2014/main" id="{04273255-C5AD-9609-2D46-E4A91F0CFF5B}"/>
              </a:ext>
            </a:extLst>
          </p:cNvPr>
          <p:cNvSpPr/>
          <p:nvPr/>
        </p:nvSpPr>
        <p:spPr>
          <a:xfrm rot="5400000">
            <a:off x="9201472" y="332658"/>
            <a:ext cx="288032" cy="288032"/>
          </a:xfrm>
          <a:prstGeom prst="snip2Same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Connector 13">
            <a:extLst>
              <a:ext uri="{FF2B5EF4-FFF2-40B4-BE49-F238E27FC236}">
                <a16:creationId xmlns:a16="http://schemas.microsoft.com/office/drawing/2014/main" id="{F3E3F2E7-BC53-08D3-8B77-B00C38492CE0}"/>
              </a:ext>
            </a:extLst>
          </p:cNvPr>
          <p:cNvCxnSpPr>
            <a:cxnSpLocks/>
            <a:stCxn id="8" idx="0"/>
            <a:endCxn id="12" idx="1"/>
          </p:cNvCxnSpPr>
          <p:nvPr/>
        </p:nvCxnSpPr>
        <p:spPr>
          <a:xfrm>
            <a:off x="2504728" y="476674"/>
            <a:ext cx="5976664" cy="6057"/>
          </a:xfrm>
          <a:prstGeom prst="line">
            <a:avLst/>
          </a:prstGeom>
          <a:ln w="12700">
            <a:solidFill>
              <a:schemeClr val="tx1">
                <a:lumMod val="95000"/>
                <a:lumOff val="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4915085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B8BAAF45-84CE-AC93-9444-2DC77E475544}"/>
            </a:ext>
          </a:extLst>
        </p:cNvPr>
        <p:cNvGrpSpPr/>
        <p:nvPr/>
      </p:nvGrpSpPr>
      <p:grpSpPr>
        <a:xfrm>
          <a:off x="0" y="0"/>
          <a:ext cx="0" cy="0"/>
          <a:chOff x="0" y="0"/>
          <a:chExt cx="0" cy="0"/>
        </a:xfrm>
      </p:grpSpPr>
      <p:sp>
        <p:nvSpPr>
          <p:cNvPr id="32" name="L-shape 31">
            <a:extLst>
              <a:ext uri="{FF2B5EF4-FFF2-40B4-BE49-F238E27FC236}">
                <a16:creationId xmlns:a16="http://schemas.microsoft.com/office/drawing/2014/main" id="{B7805A7D-D935-D3E4-401C-4704DACCD8A6}"/>
              </a:ext>
            </a:extLst>
          </p:cNvPr>
          <p:cNvSpPr/>
          <p:nvPr/>
        </p:nvSpPr>
        <p:spPr>
          <a:xfrm rot="8100000">
            <a:off x="1533837" y="876743"/>
            <a:ext cx="712843" cy="712841"/>
          </a:xfrm>
          <a:prstGeom prst="corner">
            <a:avLst/>
          </a:prstGeom>
          <a:solidFill>
            <a:srgbClr val="FFC6C6"/>
          </a:solidFill>
          <a:ln>
            <a:solidFill>
              <a:srgbClr val="FFC6C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L-shape 38">
            <a:extLst>
              <a:ext uri="{FF2B5EF4-FFF2-40B4-BE49-F238E27FC236}">
                <a16:creationId xmlns:a16="http://schemas.microsoft.com/office/drawing/2014/main" id="{5E9E8AE2-7F56-0962-1AF8-41D0E48374CD}"/>
              </a:ext>
            </a:extLst>
          </p:cNvPr>
          <p:cNvSpPr/>
          <p:nvPr/>
        </p:nvSpPr>
        <p:spPr>
          <a:xfrm rot="9900000">
            <a:off x="2294261" y="5453319"/>
            <a:ext cx="712843" cy="712841"/>
          </a:xfrm>
          <a:prstGeom prst="corner">
            <a:avLst/>
          </a:prstGeom>
          <a:solidFill>
            <a:srgbClr val="FFC6C6"/>
          </a:solidFill>
          <a:ln>
            <a:solidFill>
              <a:srgbClr val="FFC6C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L-shape 39">
            <a:extLst>
              <a:ext uri="{FF2B5EF4-FFF2-40B4-BE49-F238E27FC236}">
                <a16:creationId xmlns:a16="http://schemas.microsoft.com/office/drawing/2014/main" id="{6BDA753C-446B-C32B-203C-F9F71E53F487}"/>
              </a:ext>
            </a:extLst>
          </p:cNvPr>
          <p:cNvSpPr/>
          <p:nvPr/>
        </p:nvSpPr>
        <p:spPr>
          <a:xfrm rot="18000000">
            <a:off x="6944045" y="5187085"/>
            <a:ext cx="712843" cy="712841"/>
          </a:xfrm>
          <a:prstGeom prst="corner">
            <a:avLst/>
          </a:prstGeom>
          <a:solidFill>
            <a:srgbClr val="FFC6C6"/>
          </a:solidFill>
          <a:ln>
            <a:solidFill>
              <a:srgbClr val="FFC6C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L-shape 37">
            <a:extLst>
              <a:ext uri="{FF2B5EF4-FFF2-40B4-BE49-F238E27FC236}">
                <a16:creationId xmlns:a16="http://schemas.microsoft.com/office/drawing/2014/main" id="{1D61EE91-FE73-F39F-11B6-DAC781DB1670}"/>
              </a:ext>
            </a:extLst>
          </p:cNvPr>
          <p:cNvSpPr/>
          <p:nvPr/>
        </p:nvSpPr>
        <p:spPr>
          <a:xfrm rot="1800000">
            <a:off x="7603739" y="628808"/>
            <a:ext cx="712843" cy="712841"/>
          </a:xfrm>
          <a:prstGeom prst="corner">
            <a:avLst/>
          </a:prstGeom>
          <a:solidFill>
            <a:srgbClr val="FFC6C6"/>
          </a:solidFill>
          <a:ln>
            <a:solidFill>
              <a:srgbClr val="FFC6C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nip Diagonal Corner of Rectangle 9">
            <a:extLst>
              <a:ext uri="{FF2B5EF4-FFF2-40B4-BE49-F238E27FC236}">
                <a16:creationId xmlns:a16="http://schemas.microsoft.com/office/drawing/2014/main" id="{EB6B564D-95D3-00FB-24B2-653E4558C64F}"/>
              </a:ext>
            </a:extLst>
          </p:cNvPr>
          <p:cNvSpPr/>
          <p:nvPr/>
        </p:nvSpPr>
        <p:spPr>
          <a:xfrm rot="5400000">
            <a:off x="3870271" y="2132856"/>
            <a:ext cx="2160241" cy="2160241"/>
          </a:xfrm>
          <a:prstGeom prst="snip2DiagRect">
            <a:avLst>
              <a:gd name="adj1" fmla="val 0"/>
              <a:gd name="adj2" fmla="val 16667"/>
            </a:avLst>
          </a:prstGeom>
          <a:no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lumMod val="95000"/>
                  <a:lumOff val="5000"/>
                </a:schemeClr>
              </a:solidFill>
              <a:latin typeface="Spoof Trial Thin" pitchFamily="2" charset="77"/>
              <a:ea typeface="Spoof Trial Thin" pitchFamily="2" charset="77"/>
            </a:endParaRPr>
          </a:p>
        </p:txBody>
      </p:sp>
      <p:sp>
        <p:nvSpPr>
          <p:cNvPr id="11" name="Snip Same-side Corner of Rectangle 10">
            <a:extLst>
              <a:ext uri="{FF2B5EF4-FFF2-40B4-BE49-F238E27FC236}">
                <a16:creationId xmlns:a16="http://schemas.microsoft.com/office/drawing/2014/main" id="{85468BBA-61F1-F651-D4BE-0637B4237C08}"/>
              </a:ext>
            </a:extLst>
          </p:cNvPr>
          <p:cNvSpPr/>
          <p:nvPr/>
        </p:nvSpPr>
        <p:spPr>
          <a:xfrm rot="5400000">
            <a:off x="1352601" y="2132855"/>
            <a:ext cx="2160240" cy="2160242"/>
          </a:xfrm>
          <a:prstGeom prst="snip2SameRect">
            <a:avLst/>
          </a:prstGeom>
          <a:no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Spoof Trial Thin" pitchFamily="2" charset="77"/>
              <a:ea typeface="Spoof Trial Thin" pitchFamily="2" charset="77"/>
            </a:endParaRPr>
          </a:p>
        </p:txBody>
      </p:sp>
      <p:sp>
        <p:nvSpPr>
          <p:cNvPr id="37" name="Snip Same-side Corner of Rectangle 36">
            <a:extLst>
              <a:ext uri="{FF2B5EF4-FFF2-40B4-BE49-F238E27FC236}">
                <a16:creationId xmlns:a16="http://schemas.microsoft.com/office/drawing/2014/main" id="{41C155D9-F12C-8904-8B03-732F6AC61A73}"/>
              </a:ext>
            </a:extLst>
          </p:cNvPr>
          <p:cNvSpPr/>
          <p:nvPr/>
        </p:nvSpPr>
        <p:spPr>
          <a:xfrm rot="5400000">
            <a:off x="6393160" y="2132856"/>
            <a:ext cx="2160240" cy="2160241"/>
          </a:xfrm>
          <a:prstGeom prst="snip2SameRect">
            <a:avLst/>
          </a:prstGeom>
          <a:no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Spoof Trial Thin" pitchFamily="2" charset="77"/>
              <a:ea typeface="Spoof Trial Thin" pitchFamily="2" charset="77"/>
            </a:endParaRPr>
          </a:p>
        </p:txBody>
      </p:sp>
      <p:sp>
        <p:nvSpPr>
          <p:cNvPr id="17" name="TextBox 16">
            <a:extLst>
              <a:ext uri="{FF2B5EF4-FFF2-40B4-BE49-F238E27FC236}">
                <a16:creationId xmlns:a16="http://schemas.microsoft.com/office/drawing/2014/main" id="{1E058414-EF4A-A8CB-D8B3-6DA000A0DFD1}"/>
              </a:ext>
            </a:extLst>
          </p:cNvPr>
          <p:cNvSpPr txBox="1"/>
          <p:nvPr/>
        </p:nvSpPr>
        <p:spPr>
          <a:xfrm>
            <a:off x="1208584" y="4509120"/>
            <a:ext cx="7488832" cy="353943"/>
          </a:xfrm>
          <a:prstGeom prst="rect">
            <a:avLst/>
          </a:prstGeom>
          <a:noFill/>
        </p:spPr>
        <p:txBody>
          <a:bodyPr wrap="square" rtlCol="0">
            <a:spAutoFit/>
          </a:bodyPr>
          <a:lstStyle/>
          <a:p>
            <a:pPr algn="ctr"/>
            <a:r>
              <a:rPr lang="en-US" sz="1700" b="1" dirty="0">
                <a:solidFill>
                  <a:schemeClr val="bg1">
                    <a:lumMod val="95000"/>
                  </a:schemeClr>
                </a:solidFill>
                <a:latin typeface="Spoof Trial" pitchFamily="2" charset="77"/>
                <a:ea typeface="Spoof Trial" pitchFamily="2" charset="77"/>
              </a:rPr>
              <a:t>THE DECENTRALISED SERVICE DESIGN FOUNDATION WORKSHOP</a:t>
            </a:r>
          </a:p>
        </p:txBody>
      </p:sp>
      <p:sp>
        <p:nvSpPr>
          <p:cNvPr id="41" name="L-shape 40">
            <a:extLst>
              <a:ext uri="{FF2B5EF4-FFF2-40B4-BE49-F238E27FC236}">
                <a16:creationId xmlns:a16="http://schemas.microsoft.com/office/drawing/2014/main" id="{B3703173-0751-1D81-A19E-23259CFC3E78}"/>
              </a:ext>
            </a:extLst>
          </p:cNvPr>
          <p:cNvSpPr/>
          <p:nvPr/>
        </p:nvSpPr>
        <p:spPr>
          <a:xfrm rot="13500000">
            <a:off x="4514937" y="1619744"/>
            <a:ext cx="712843" cy="712841"/>
          </a:xfrm>
          <a:prstGeom prst="corner">
            <a:avLst/>
          </a:prstGeom>
          <a:solidFill>
            <a:srgbClr val="FFC6C6"/>
          </a:solidFill>
          <a:ln>
            <a:solidFill>
              <a:srgbClr val="FFC6C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Triangle 4">
            <a:extLst>
              <a:ext uri="{FF2B5EF4-FFF2-40B4-BE49-F238E27FC236}">
                <a16:creationId xmlns:a16="http://schemas.microsoft.com/office/drawing/2014/main" id="{C095DA22-0F75-7720-5808-16A66CF04902}"/>
              </a:ext>
            </a:extLst>
          </p:cNvPr>
          <p:cNvSpPr/>
          <p:nvPr/>
        </p:nvSpPr>
        <p:spPr>
          <a:xfrm>
            <a:off x="3800872" y="3140326"/>
            <a:ext cx="432691" cy="432692"/>
          </a:xfrm>
          <a:prstGeom prst="rtTriangle">
            <a:avLst/>
          </a:prstGeom>
          <a:solidFill>
            <a:schemeClr val="tx1">
              <a:lumMod val="95000"/>
              <a:lumOff val="5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a:extLst>
              <a:ext uri="{FF2B5EF4-FFF2-40B4-BE49-F238E27FC236}">
                <a16:creationId xmlns:a16="http://schemas.microsoft.com/office/drawing/2014/main" id="{D1AF0C4D-90A9-1850-9B3A-FD618BE12E66}"/>
              </a:ext>
            </a:extLst>
          </p:cNvPr>
          <p:cNvSpPr/>
          <p:nvPr/>
        </p:nvSpPr>
        <p:spPr>
          <a:xfrm rot="10800000">
            <a:off x="5670471" y="2852934"/>
            <a:ext cx="430885" cy="430886"/>
          </a:xfrm>
          <a:prstGeom prst="rtTriangle">
            <a:avLst/>
          </a:prstGeom>
          <a:solidFill>
            <a:schemeClr val="tx1">
              <a:lumMod val="95000"/>
              <a:lumOff val="5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E53C6EAE-9AE6-D764-DD86-39A94E1AE75C}"/>
              </a:ext>
            </a:extLst>
          </p:cNvPr>
          <p:cNvCxnSpPr/>
          <p:nvPr/>
        </p:nvCxnSpPr>
        <p:spPr>
          <a:xfrm>
            <a:off x="3800872" y="2708920"/>
            <a:ext cx="0" cy="1440160"/>
          </a:xfrm>
          <a:prstGeom prst="line">
            <a:avLst/>
          </a:prstGeom>
          <a:ln w="98425">
            <a:solidFill>
              <a:schemeClr val="tx1">
                <a:lumMod val="95000"/>
                <a:lumOff val="5000"/>
              </a:schemeClr>
            </a:solidFill>
          </a:ln>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CB964736-2624-8A7C-4918-784625C1AFFB}"/>
              </a:ext>
            </a:extLst>
          </p:cNvPr>
          <p:cNvCxnSpPr>
            <a:cxnSpLocks/>
          </p:cNvCxnSpPr>
          <p:nvPr/>
        </p:nvCxnSpPr>
        <p:spPr>
          <a:xfrm>
            <a:off x="6101356" y="2708920"/>
            <a:ext cx="0" cy="1440160"/>
          </a:xfrm>
          <a:prstGeom prst="line">
            <a:avLst/>
          </a:prstGeom>
          <a:ln w="111125">
            <a:solidFill>
              <a:schemeClr val="tx1">
                <a:lumMod val="95000"/>
                <a:lumOff val="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39664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89B56793-70AE-8948-7645-FA196C40E77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69506B8-3AC0-319B-2780-141B8787E987}"/>
              </a:ext>
            </a:extLst>
          </p:cNvPr>
          <p:cNvSpPr txBox="1"/>
          <p:nvPr/>
        </p:nvSpPr>
        <p:spPr>
          <a:xfrm>
            <a:off x="344488" y="279946"/>
            <a:ext cx="9141334" cy="553998"/>
          </a:xfrm>
          <a:prstGeom prst="rect">
            <a:avLst/>
          </a:prstGeom>
          <a:noFill/>
        </p:spPr>
        <p:txBody>
          <a:bodyPr wrap="square" rtlCol="0">
            <a:spAutoFit/>
          </a:bodyPr>
          <a:lstStyle/>
          <a:p>
            <a:r>
              <a:rPr lang="en-US" sz="3000" dirty="0">
                <a:solidFill>
                  <a:schemeClr val="bg1">
                    <a:lumMod val="95000"/>
                  </a:schemeClr>
                </a:solidFill>
                <a:latin typeface="Spoof Trial Thin" pitchFamily="2" charset="77"/>
                <a:ea typeface="Spoof Trial Thin" pitchFamily="2" charset="77"/>
              </a:rPr>
              <a:t>INTRODUCTION</a:t>
            </a:r>
          </a:p>
        </p:txBody>
      </p:sp>
      <p:sp>
        <p:nvSpPr>
          <p:cNvPr id="23" name="TextBox 22">
            <a:extLst>
              <a:ext uri="{FF2B5EF4-FFF2-40B4-BE49-F238E27FC236}">
                <a16:creationId xmlns:a16="http://schemas.microsoft.com/office/drawing/2014/main" id="{567EE33E-5091-31C1-F611-CF35966E30A4}"/>
              </a:ext>
            </a:extLst>
          </p:cNvPr>
          <p:cNvSpPr txBox="1"/>
          <p:nvPr/>
        </p:nvSpPr>
        <p:spPr>
          <a:xfrm>
            <a:off x="632520" y="1268809"/>
            <a:ext cx="8640961" cy="2169825"/>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The purpose of the workshop is to identify, capture, and model value exchanges to increase trust and facilitate transactions.</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Decentralised technologies can be used to enhance trust and streamline transactions. They can enable the creation, exchange and growth of value beyond the capabilities of any single entity.</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This workshop draws on design thinking, systems design, and platform models to support the construction of decentralised systems.</a:t>
            </a:r>
          </a:p>
        </p:txBody>
      </p:sp>
      <p:sp>
        <p:nvSpPr>
          <p:cNvPr id="7" name="Snip Diagonal Corner of Rectangle 6">
            <a:extLst>
              <a:ext uri="{FF2B5EF4-FFF2-40B4-BE49-F238E27FC236}">
                <a16:creationId xmlns:a16="http://schemas.microsoft.com/office/drawing/2014/main" id="{7DA9F681-D859-C164-0C4E-A91247FA6A4F}"/>
              </a:ext>
            </a:extLst>
          </p:cNvPr>
          <p:cNvSpPr/>
          <p:nvPr/>
        </p:nvSpPr>
        <p:spPr>
          <a:xfrm rot="5400000">
            <a:off x="9202340" y="413797"/>
            <a:ext cx="286296" cy="286296"/>
          </a:xfrm>
          <a:prstGeom prst="snip2DiagRect">
            <a:avLst/>
          </a:prstGeom>
          <a:solidFill>
            <a:srgbClr val="FFC6C6"/>
          </a:solidFill>
          <a:ln w="12700">
            <a:solidFill>
              <a:srgbClr val="FFC6C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cxnSp>
        <p:nvCxnSpPr>
          <p:cNvPr id="8" name="Straight Connector 7">
            <a:extLst>
              <a:ext uri="{FF2B5EF4-FFF2-40B4-BE49-F238E27FC236}">
                <a16:creationId xmlns:a16="http://schemas.microsoft.com/office/drawing/2014/main" id="{B1804826-14AE-1AF6-B1CE-931944F6293A}"/>
              </a:ext>
            </a:extLst>
          </p:cNvPr>
          <p:cNvCxnSpPr>
            <a:cxnSpLocks/>
          </p:cNvCxnSpPr>
          <p:nvPr/>
        </p:nvCxnSpPr>
        <p:spPr>
          <a:xfrm>
            <a:off x="416496" y="836712"/>
            <a:ext cx="9069326" cy="0"/>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
        <p:nvSpPr>
          <p:cNvPr id="15" name="Snip Diagonal Corner of Rectangle 14">
            <a:extLst>
              <a:ext uri="{FF2B5EF4-FFF2-40B4-BE49-F238E27FC236}">
                <a16:creationId xmlns:a16="http://schemas.microsoft.com/office/drawing/2014/main" id="{422F3336-675B-35D4-8653-58AAFA271CF7}"/>
              </a:ext>
            </a:extLst>
          </p:cNvPr>
          <p:cNvSpPr/>
          <p:nvPr/>
        </p:nvSpPr>
        <p:spPr>
          <a:xfrm>
            <a:off x="416496" y="6237312"/>
            <a:ext cx="2088232" cy="288032"/>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lumMod val="95000"/>
                  </a:schemeClr>
                </a:solidFill>
                <a:latin typeface="Spoof Trial Light" pitchFamily="2" charset="77"/>
                <a:ea typeface="Spoof Trial Light" pitchFamily="2" charset="77"/>
              </a:rPr>
              <a:t>DECENTRALISED SERVICE DESIGN</a:t>
            </a:r>
          </a:p>
        </p:txBody>
      </p:sp>
      <p:sp>
        <p:nvSpPr>
          <p:cNvPr id="16" name="Snip Diagonal Corner of Rectangle 15">
            <a:extLst>
              <a:ext uri="{FF2B5EF4-FFF2-40B4-BE49-F238E27FC236}">
                <a16:creationId xmlns:a16="http://schemas.microsoft.com/office/drawing/2014/main" id="{9615FAF5-9C82-58F8-2E6B-8B484B0B8AA8}"/>
              </a:ext>
            </a:extLst>
          </p:cNvPr>
          <p:cNvSpPr/>
          <p:nvPr/>
        </p:nvSpPr>
        <p:spPr>
          <a:xfrm rot="5400000">
            <a:off x="8841432" y="6241585"/>
            <a:ext cx="291600" cy="291600"/>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7" name="Snip Same-side Corner of Rectangle 16">
            <a:extLst>
              <a:ext uri="{FF2B5EF4-FFF2-40B4-BE49-F238E27FC236}">
                <a16:creationId xmlns:a16="http://schemas.microsoft.com/office/drawing/2014/main" id="{DE0BC85A-A1DF-AFB1-A2BD-5ADCC91303C9}"/>
              </a:ext>
            </a:extLst>
          </p:cNvPr>
          <p:cNvSpPr/>
          <p:nvPr/>
        </p:nvSpPr>
        <p:spPr>
          <a:xfrm rot="5400000">
            <a:off x="8479608" y="6243369"/>
            <a:ext cx="291600"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8" name="Snip Same-side Corner of Rectangle 17">
            <a:extLst>
              <a:ext uri="{FF2B5EF4-FFF2-40B4-BE49-F238E27FC236}">
                <a16:creationId xmlns:a16="http://schemas.microsoft.com/office/drawing/2014/main" id="{B59B723B-4F9A-43FB-F608-DC946D17E5F5}"/>
              </a:ext>
            </a:extLst>
          </p:cNvPr>
          <p:cNvSpPr/>
          <p:nvPr/>
        </p:nvSpPr>
        <p:spPr>
          <a:xfrm rot="5400000">
            <a:off x="9201472" y="6237312"/>
            <a:ext cx="288032"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9" name="Straight Connector 18">
            <a:extLst>
              <a:ext uri="{FF2B5EF4-FFF2-40B4-BE49-F238E27FC236}">
                <a16:creationId xmlns:a16="http://schemas.microsoft.com/office/drawing/2014/main" id="{6AFF52F4-8A8D-E145-A89F-07034E8D257C}"/>
              </a:ext>
            </a:extLst>
          </p:cNvPr>
          <p:cNvCxnSpPr>
            <a:cxnSpLocks/>
            <a:stCxn id="15" idx="0"/>
            <a:endCxn id="17" idx="1"/>
          </p:cNvCxnSpPr>
          <p:nvPr/>
        </p:nvCxnSpPr>
        <p:spPr>
          <a:xfrm>
            <a:off x="2504728" y="6381328"/>
            <a:ext cx="5976664" cy="6057"/>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341412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CF0D10EB-BF45-4C31-8F65-083D5E9DDB9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F6EDA35-21E0-6860-8F43-0FDE14B6FAA0}"/>
              </a:ext>
            </a:extLst>
          </p:cNvPr>
          <p:cNvSpPr txBox="1"/>
          <p:nvPr/>
        </p:nvSpPr>
        <p:spPr>
          <a:xfrm>
            <a:off x="344488" y="279946"/>
            <a:ext cx="9141334" cy="553998"/>
          </a:xfrm>
          <a:prstGeom prst="rect">
            <a:avLst/>
          </a:prstGeom>
          <a:noFill/>
        </p:spPr>
        <p:txBody>
          <a:bodyPr wrap="square" rtlCol="0">
            <a:spAutoFit/>
          </a:bodyPr>
          <a:lstStyle/>
          <a:p>
            <a:r>
              <a:rPr lang="en-US" sz="3000" dirty="0">
                <a:solidFill>
                  <a:schemeClr val="bg1">
                    <a:lumMod val="95000"/>
                  </a:schemeClr>
                </a:solidFill>
                <a:latin typeface="Spoof Trial Thin" pitchFamily="2" charset="77"/>
                <a:ea typeface="Spoof Trial Thin" pitchFamily="2" charset="77"/>
              </a:rPr>
              <a:t>MAPPING ECOSYSTEM ELEMENTS</a:t>
            </a:r>
          </a:p>
        </p:txBody>
      </p:sp>
      <p:sp>
        <p:nvSpPr>
          <p:cNvPr id="23" name="TextBox 22">
            <a:extLst>
              <a:ext uri="{FF2B5EF4-FFF2-40B4-BE49-F238E27FC236}">
                <a16:creationId xmlns:a16="http://schemas.microsoft.com/office/drawing/2014/main" id="{966875BC-6872-5234-E8BE-8A1DD88C5159}"/>
              </a:ext>
            </a:extLst>
          </p:cNvPr>
          <p:cNvSpPr txBox="1"/>
          <p:nvPr/>
        </p:nvSpPr>
        <p:spPr>
          <a:xfrm>
            <a:off x="632520" y="1268809"/>
            <a:ext cx="8640961" cy="3323987"/>
          </a:xfrm>
          <a:prstGeom prst="rect">
            <a:avLst/>
          </a:prstGeom>
          <a:noFill/>
        </p:spPr>
        <p:txBody>
          <a:bodyPr wrap="square" rtlCol="0">
            <a:spAutoFit/>
          </a:bodyPr>
          <a:lstStyle/>
          <a:p>
            <a:pPr marL="285750" indent="-285750">
              <a:buFont typeface="Arial" panose="020B0604020202020204" pitchFamily="34" charset="0"/>
              <a:buChar char="•"/>
            </a:pPr>
            <a:r>
              <a:rPr lang="en-GB" sz="1500" dirty="0">
                <a:solidFill>
                  <a:schemeClr val="bg1">
                    <a:lumMod val="95000"/>
                  </a:schemeClr>
                </a:solidFill>
                <a:latin typeface="Spoof Trial Light" pitchFamily="2" charset="77"/>
                <a:ea typeface="Spoof Trial Light" pitchFamily="2" charset="77"/>
              </a:rPr>
              <a:t>Actors →</a:t>
            </a:r>
            <a:r>
              <a:rPr lang="en-GB" sz="1500" dirty="0">
                <a:solidFill>
                  <a:schemeClr val="bg1">
                    <a:lumMod val="95000"/>
                  </a:schemeClr>
                </a:solidFill>
                <a:latin typeface="Spoof Trial Thin" pitchFamily="2" charset="77"/>
                <a:ea typeface="Spoof Trial Thin" pitchFamily="2" charset="77"/>
              </a:rPr>
              <a:t> Identifying the relevant actors and stakeholders in a particular ecosystem.</a:t>
            </a:r>
          </a:p>
          <a:p>
            <a:pPr marL="285750" indent="-285750">
              <a:buFont typeface="Arial" panose="020B0604020202020204" pitchFamily="34" charset="0"/>
              <a:buChar char="•"/>
            </a:pPr>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Light" pitchFamily="2" charset="77"/>
                <a:ea typeface="Spoof Trial Light" pitchFamily="2" charset="77"/>
              </a:rPr>
              <a:t>Relationships →</a:t>
            </a:r>
            <a:r>
              <a:rPr lang="en-GB" sz="1500" dirty="0">
                <a:solidFill>
                  <a:schemeClr val="bg1">
                    <a:lumMod val="95000"/>
                  </a:schemeClr>
                </a:solidFill>
                <a:latin typeface="Spoof Trial Thin" pitchFamily="2" charset="77"/>
                <a:ea typeface="Spoof Trial Thin" pitchFamily="2" charset="77"/>
              </a:rPr>
              <a:t> Mapping exchanges between actors to understand how they transact value. These can be goods or services, but also influence, governance, or data.</a:t>
            </a:r>
          </a:p>
          <a:p>
            <a:pPr marL="285750" indent="-285750">
              <a:buFont typeface="Arial" panose="020B0604020202020204" pitchFamily="34" charset="0"/>
              <a:buChar char="•"/>
            </a:pPr>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Light" pitchFamily="2" charset="77"/>
                <a:ea typeface="Spoof Trial Light" pitchFamily="2" charset="77"/>
              </a:rPr>
              <a:t>Assets →</a:t>
            </a:r>
            <a:r>
              <a:rPr lang="en-GB" sz="1500" dirty="0">
                <a:solidFill>
                  <a:schemeClr val="bg1">
                    <a:lumMod val="95000"/>
                  </a:schemeClr>
                </a:solidFill>
                <a:latin typeface="Spoof Trial Thin" pitchFamily="2" charset="77"/>
                <a:ea typeface="Spoof Trial Thin" pitchFamily="2" charset="77"/>
              </a:rPr>
              <a:t> Identifying assets that are created, owned, or under the control of different actors. These can be material things, infrastructure, or data.</a:t>
            </a:r>
          </a:p>
          <a:p>
            <a:pPr marL="285750" indent="-285750">
              <a:buFont typeface="Arial" panose="020B0604020202020204" pitchFamily="34" charset="0"/>
              <a:buChar char="•"/>
            </a:pPr>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Light" pitchFamily="2" charset="77"/>
                <a:ea typeface="Spoof Trial Light" pitchFamily="2" charset="77"/>
              </a:rPr>
              <a:t>Capabilities →</a:t>
            </a:r>
            <a:r>
              <a:rPr lang="en-GB" sz="1500" dirty="0">
                <a:solidFill>
                  <a:schemeClr val="bg1">
                    <a:lumMod val="95000"/>
                  </a:schemeClr>
                </a:solidFill>
                <a:latin typeface="Spoof Trial Thin" pitchFamily="2" charset="77"/>
                <a:ea typeface="Spoof Trial Thin" pitchFamily="2" charset="77"/>
              </a:rPr>
              <a:t> Exploring the capabilities that an asset can provide for its owner, and for others across an ecosystem. For example, a train carriage is an asset; it's ability to transport passengers is a capability.</a:t>
            </a:r>
          </a:p>
          <a:p>
            <a:pPr marL="285750" indent="-285750">
              <a:buFont typeface="Arial" panose="020B0604020202020204" pitchFamily="34" charset="0"/>
              <a:buChar char="•"/>
            </a:pPr>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Light" pitchFamily="2" charset="77"/>
                <a:ea typeface="Spoof Trial Light" pitchFamily="2" charset="77"/>
              </a:rPr>
              <a:t>Use Case →</a:t>
            </a:r>
            <a:r>
              <a:rPr lang="en-GB" sz="1500" dirty="0">
                <a:solidFill>
                  <a:schemeClr val="bg1">
                    <a:lumMod val="95000"/>
                  </a:schemeClr>
                </a:solidFill>
                <a:latin typeface="Spoof Trial Thin" pitchFamily="2" charset="77"/>
                <a:ea typeface="Spoof Trial Thin" pitchFamily="2" charset="77"/>
              </a:rPr>
              <a:t> A formal statement of how an actor shares an asset, which provides a capability and some benefits, with others across the ecosystem.</a:t>
            </a:r>
          </a:p>
        </p:txBody>
      </p:sp>
      <p:sp>
        <p:nvSpPr>
          <p:cNvPr id="7" name="Snip Diagonal Corner of Rectangle 6">
            <a:extLst>
              <a:ext uri="{FF2B5EF4-FFF2-40B4-BE49-F238E27FC236}">
                <a16:creationId xmlns:a16="http://schemas.microsoft.com/office/drawing/2014/main" id="{D5D62984-0612-2986-7FD9-6F266E08AA53}"/>
              </a:ext>
            </a:extLst>
          </p:cNvPr>
          <p:cNvSpPr/>
          <p:nvPr/>
        </p:nvSpPr>
        <p:spPr>
          <a:xfrm rot="5400000">
            <a:off x="9202340" y="413797"/>
            <a:ext cx="286296" cy="286296"/>
          </a:xfrm>
          <a:prstGeom prst="snip2DiagRect">
            <a:avLst/>
          </a:prstGeom>
          <a:solidFill>
            <a:srgbClr val="FFC6C6"/>
          </a:solidFill>
          <a:ln w="12700">
            <a:solidFill>
              <a:srgbClr val="FFC6C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cxnSp>
        <p:nvCxnSpPr>
          <p:cNvPr id="8" name="Straight Connector 7">
            <a:extLst>
              <a:ext uri="{FF2B5EF4-FFF2-40B4-BE49-F238E27FC236}">
                <a16:creationId xmlns:a16="http://schemas.microsoft.com/office/drawing/2014/main" id="{AD16A0B3-E0C8-89B0-7B2E-58DB1614838B}"/>
              </a:ext>
            </a:extLst>
          </p:cNvPr>
          <p:cNvCxnSpPr>
            <a:cxnSpLocks/>
          </p:cNvCxnSpPr>
          <p:nvPr/>
        </p:nvCxnSpPr>
        <p:spPr>
          <a:xfrm>
            <a:off x="416496" y="836712"/>
            <a:ext cx="9069326" cy="0"/>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
        <p:nvSpPr>
          <p:cNvPr id="15" name="Snip Diagonal Corner of Rectangle 14">
            <a:extLst>
              <a:ext uri="{FF2B5EF4-FFF2-40B4-BE49-F238E27FC236}">
                <a16:creationId xmlns:a16="http://schemas.microsoft.com/office/drawing/2014/main" id="{79A52A6F-B818-6E12-7948-EEFF2CB8F23E}"/>
              </a:ext>
            </a:extLst>
          </p:cNvPr>
          <p:cNvSpPr/>
          <p:nvPr/>
        </p:nvSpPr>
        <p:spPr>
          <a:xfrm>
            <a:off x="416496" y="6237312"/>
            <a:ext cx="2088232" cy="288032"/>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lumMod val="95000"/>
                  </a:schemeClr>
                </a:solidFill>
                <a:latin typeface="Spoof Trial Light" pitchFamily="2" charset="77"/>
                <a:ea typeface="Spoof Trial Light" pitchFamily="2" charset="77"/>
              </a:rPr>
              <a:t>DECENTRALISED SERVICE DESIGN</a:t>
            </a:r>
          </a:p>
        </p:txBody>
      </p:sp>
      <p:sp>
        <p:nvSpPr>
          <p:cNvPr id="16" name="Snip Diagonal Corner of Rectangle 15">
            <a:extLst>
              <a:ext uri="{FF2B5EF4-FFF2-40B4-BE49-F238E27FC236}">
                <a16:creationId xmlns:a16="http://schemas.microsoft.com/office/drawing/2014/main" id="{45D6BF32-DB77-CBD9-A9E6-C76F95B11783}"/>
              </a:ext>
            </a:extLst>
          </p:cNvPr>
          <p:cNvSpPr/>
          <p:nvPr/>
        </p:nvSpPr>
        <p:spPr>
          <a:xfrm rot="5400000">
            <a:off x="8841432" y="6241585"/>
            <a:ext cx="291600" cy="291600"/>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7" name="Snip Same-side Corner of Rectangle 16">
            <a:extLst>
              <a:ext uri="{FF2B5EF4-FFF2-40B4-BE49-F238E27FC236}">
                <a16:creationId xmlns:a16="http://schemas.microsoft.com/office/drawing/2014/main" id="{13DEE4BA-DB4D-7448-D36D-9D556B96D34B}"/>
              </a:ext>
            </a:extLst>
          </p:cNvPr>
          <p:cNvSpPr/>
          <p:nvPr/>
        </p:nvSpPr>
        <p:spPr>
          <a:xfrm rot="5400000">
            <a:off x="8479608" y="6243369"/>
            <a:ext cx="291600"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8" name="Snip Same-side Corner of Rectangle 17">
            <a:extLst>
              <a:ext uri="{FF2B5EF4-FFF2-40B4-BE49-F238E27FC236}">
                <a16:creationId xmlns:a16="http://schemas.microsoft.com/office/drawing/2014/main" id="{DCD135D0-26A1-374A-0E87-EF9CB103614A}"/>
              </a:ext>
            </a:extLst>
          </p:cNvPr>
          <p:cNvSpPr/>
          <p:nvPr/>
        </p:nvSpPr>
        <p:spPr>
          <a:xfrm rot="5400000">
            <a:off x="9201472" y="6237312"/>
            <a:ext cx="288032"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9" name="Straight Connector 18">
            <a:extLst>
              <a:ext uri="{FF2B5EF4-FFF2-40B4-BE49-F238E27FC236}">
                <a16:creationId xmlns:a16="http://schemas.microsoft.com/office/drawing/2014/main" id="{F5D0B2FD-20E6-A23D-FAF3-9C87C3FA3934}"/>
              </a:ext>
            </a:extLst>
          </p:cNvPr>
          <p:cNvCxnSpPr>
            <a:cxnSpLocks/>
            <a:stCxn id="15" idx="0"/>
            <a:endCxn id="17" idx="1"/>
          </p:cNvCxnSpPr>
          <p:nvPr/>
        </p:nvCxnSpPr>
        <p:spPr>
          <a:xfrm>
            <a:off x="2504728" y="6381328"/>
            <a:ext cx="5976664" cy="6057"/>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273208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D4FE57F2-072D-7C39-3D35-E782E902685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D07F440-8012-8A5E-7FF2-8E70AF2A2EDE}"/>
              </a:ext>
            </a:extLst>
          </p:cNvPr>
          <p:cNvSpPr txBox="1"/>
          <p:nvPr/>
        </p:nvSpPr>
        <p:spPr>
          <a:xfrm>
            <a:off x="344488" y="279946"/>
            <a:ext cx="9141334" cy="553998"/>
          </a:xfrm>
          <a:prstGeom prst="rect">
            <a:avLst/>
          </a:prstGeom>
          <a:noFill/>
        </p:spPr>
        <p:txBody>
          <a:bodyPr wrap="square" rtlCol="0">
            <a:spAutoFit/>
          </a:bodyPr>
          <a:lstStyle/>
          <a:p>
            <a:r>
              <a:rPr lang="en-US" sz="3000" dirty="0">
                <a:solidFill>
                  <a:schemeClr val="bg1">
                    <a:lumMod val="95000"/>
                  </a:schemeClr>
                </a:solidFill>
                <a:latin typeface="Spoof Trial Thin" pitchFamily="2" charset="77"/>
                <a:ea typeface="Spoof Trial Thin" pitchFamily="2" charset="77"/>
              </a:rPr>
              <a:t>WORKSHOP RULES</a:t>
            </a:r>
          </a:p>
        </p:txBody>
      </p:sp>
      <p:cxnSp>
        <p:nvCxnSpPr>
          <p:cNvPr id="6" name="Straight Connector 5">
            <a:extLst>
              <a:ext uri="{FF2B5EF4-FFF2-40B4-BE49-F238E27FC236}">
                <a16:creationId xmlns:a16="http://schemas.microsoft.com/office/drawing/2014/main" id="{ACF40CCF-4E11-F32C-3F68-BCCE27F7B91E}"/>
              </a:ext>
            </a:extLst>
          </p:cNvPr>
          <p:cNvCxnSpPr>
            <a:cxnSpLocks/>
          </p:cNvCxnSpPr>
          <p:nvPr/>
        </p:nvCxnSpPr>
        <p:spPr>
          <a:xfrm>
            <a:off x="416496" y="836712"/>
            <a:ext cx="9069326" cy="0"/>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
        <p:nvSpPr>
          <p:cNvPr id="23" name="TextBox 22">
            <a:extLst>
              <a:ext uri="{FF2B5EF4-FFF2-40B4-BE49-F238E27FC236}">
                <a16:creationId xmlns:a16="http://schemas.microsoft.com/office/drawing/2014/main" id="{4E9043DE-FB1B-2735-E500-F8D1424E9D58}"/>
              </a:ext>
            </a:extLst>
          </p:cNvPr>
          <p:cNvSpPr txBox="1"/>
          <p:nvPr/>
        </p:nvSpPr>
        <p:spPr>
          <a:xfrm>
            <a:off x="2010171" y="1342997"/>
            <a:ext cx="2438773" cy="369332"/>
          </a:xfrm>
          <a:prstGeom prst="rect">
            <a:avLst/>
          </a:prstGeom>
          <a:noFill/>
        </p:spPr>
        <p:txBody>
          <a:bodyPr wrap="square" rtlCol="0">
            <a:spAutoFit/>
          </a:bodyPr>
          <a:lstStyle/>
          <a:p>
            <a:r>
              <a:rPr lang="en-GB" dirty="0">
                <a:solidFill>
                  <a:schemeClr val="bg1">
                    <a:lumMod val="95000"/>
                  </a:schemeClr>
                </a:solidFill>
                <a:latin typeface="Spoof Trial Thin" pitchFamily="2" charset="77"/>
                <a:ea typeface="Spoof Trial Thin" pitchFamily="2" charset="77"/>
              </a:rPr>
              <a:t>Listen to each other</a:t>
            </a:r>
          </a:p>
        </p:txBody>
      </p:sp>
      <p:sp>
        <p:nvSpPr>
          <p:cNvPr id="2" name="Oval 1">
            <a:extLst>
              <a:ext uri="{FF2B5EF4-FFF2-40B4-BE49-F238E27FC236}">
                <a16:creationId xmlns:a16="http://schemas.microsoft.com/office/drawing/2014/main" id="{F4217A3B-4B91-4788-D82C-5F7667E8E26B}"/>
              </a:ext>
            </a:extLst>
          </p:cNvPr>
          <p:cNvSpPr/>
          <p:nvPr/>
        </p:nvSpPr>
        <p:spPr>
          <a:xfrm>
            <a:off x="1350518" y="1268810"/>
            <a:ext cx="504057" cy="504058"/>
          </a:xfrm>
          <a:prstGeom prst="ellipse">
            <a:avLst/>
          </a:prstGeom>
          <a:no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Spoof Trial Thin" pitchFamily="2" charset="77"/>
                <a:ea typeface="Spoof Trial Thin" pitchFamily="2" charset="77"/>
              </a:rPr>
              <a:t>1</a:t>
            </a:r>
          </a:p>
        </p:txBody>
      </p:sp>
      <p:sp>
        <p:nvSpPr>
          <p:cNvPr id="8" name="Oval 7">
            <a:extLst>
              <a:ext uri="{FF2B5EF4-FFF2-40B4-BE49-F238E27FC236}">
                <a16:creationId xmlns:a16="http://schemas.microsoft.com/office/drawing/2014/main" id="{9A5E6993-A47B-1AE1-847E-BA43720EE845}"/>
              </a:ext>
            </a:extLst>
          </p:cNvPr>
          <p:cNvSpPr/>
          <p:nvPr/>
        </p:nvSpPr>
        <p:spPr>
          <a:xfrm>
            <a:off x="1350518" y="3176971"/>
            <a:ext cx="504057" cy="504058"/>
          </a:xfrm>
          <a:prstGeom prst="ellipse">
            <a:avLst/>
          </a:prstGeom>
          <a:no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Spoof Trial Thin" pitchFamily="2" charset="77"/>
                <a:ea typeface="Spoof Trial Thin" pitchFamily="2" charset="77"/>
              </a:rPr>
              <a:t>3</a:t>
            </a:r>
          </a:p>
        </p:txBody>
      </p:sp>
      <p:sp>
        <p:nvSpPr>
          <p:cNvPr id="17" name="Oval 16">
            <a:extLst>
              <a:ext uri="{FF2B5EF4-FFF2-40B4-BE49-F238E27FC236}">
                <a16:creationId xmlns:a16="http://schemas.microsoft.com/office/drawing/2014/main" id="{F64B3C2A-8C8A-976D-68AE-14AC19CD94BE}"/>
              </a:ext>
            </a:extLst>
          </p:cNvPr>
          <p:cNvSpPr/>
          <p:nvPr/>
        </p:nvSpPr>
        <p:spPr>
          <a:xfrm>
            <a:off x="1350519" y="5085132"/>
            <a:ext cx="504057" cy="504058"/>
          </a:xfrm>
          <a:prstGeom prst="ellipse">
            <a:avLst/>
          </a:prstGeom>
          <a:no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Spoof Trial Thin" pitchFamily="2" charset="77"/>
                <a:ea typeface="Spoof Trial Thin" pitchFamily="2" charset="77"/>
              </a:rPr>
              <a:t>5</a:t>
            </a:r>
          </a:p>
        </p:txBody>
      </p:sp>
      <p:sp>
        <p:nvSpPr>
          <p:cNvPr id="18" name="Oval 17">
            <a:extLst>
              <a:ext uri="{FF2B5EF4-FFF2-40B4-BE49-F238E27FC236}">
                <a16:creationId xmlns:a16="http://schemas.microsoft.com/office/drawing/2014/main" id="{9B310A72-BC0B-D072-9A27-8E6C328066CD}"/>
              </a:ext>
            </a:extLst>
          </p:cNvPr>
          <p:cNvSpPr/>
          <p:nvPr/>
        </p:nvSpPr>
        <p:spPr>
          <a:xfrm>
            <a:off x="1350518" y="2224151"/>
            <a:ext cx="504057" cy="504058"/>
          </a:xfrm>
          <a:prstGeom prst="ellipse">
            <a:avLst/>
          </a:prstGeom>
          <a:no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Spoof Trial Thin" pitchFamily="2" charset="77"/>
                <a:ea typeface="Spoof Trial Thin" pitchFamily="2" charset="77"/>
              </a:rPr>
              <a:t>2</a:t>
            </a:r>
          </a:p>
        </p:txBody>
      </p:sp>
      <p:sp>
        <p:nvSpPr>
          <p:cNvPr id="19" name="Oval 18">
            <a:extLst>
              <a:ext uri="{FF2B5EF4-FFF2-40B4-BE49-F238E27FC236}">
                <a16:creationId xmlns:a16="http://schemas.microsoft.com/office/drawing/2014/main" id="{11B426D4-EDB1-EA51-1EE9-76CA10CDF365}"/>
              </a:ext>
            </a:extLst>
          </p:cNvPr>
          <p:cNvSpPr/>
          <p:nvPr/>
        </p:nvSpPr>
        <p:spPr>
          <a:xfrm>
            <a:off x="1350518" y="4137475"/>
            <a:ext cx="504057" cy="504058"/>
          </a:xfrm>
          <a:prstGeom prst="ellipse">
            <a:avLst/>
          </a:prstGeom>
          <a:no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Spoof Trial Thin" pitchFamily="2" charset="77"/>
                <a:ea typeface="Spoof Trial Thin" pitchFamily="2" charset="77"/>
              </a:rPr>
              <a:t>4</a:t>
            </a:r>
          </a:p>
        </p:txBody>
      </p:sp>
      <p:sp>
        <p:nvSpPr>
          <p:cNvPr id="20" name="TextBox 19">
            <a:extLst>
              <a:ext uri="{FF2B5EF4-FFF2-40B4-BE49-F238E27FC236}">
                <a16:creationId xmlns:a16="http://schemas.microsoft.com/office/drawing/2014/main" id="{ED5AFAAB-16BA-7757-157C-EF0D85656EA1}"/>
              </a:ext>
            </a:extLst>
          </p:cNvPr>
          <p:cNvSpPr txBox="1"/>
          <p:nvPr/>
        </p:nvSpPr>
        <p:spPr>
          <a:xfrm>
            <a:off x="6332727" y="1218870"/>
            <a:ext cx="2222755" cy="646331"/>
          </a:xfrm>
          <a:prstGeom prst="rect">
            <a:avLst/>
          </a:prstGeom>
          <a:noFill/>
        </p:spPr>
        <p:txBody>
          <a:bodyPr wrap="square" rtlCol="0">
            <a:spAutoFit/>
          </a:bodyPr>
          <a:lstStyle/>
          <a:p>
            <a:r>
              <a:rPr lang="en-GB" dirty="0">
                <a:solidFill>
                  <a:schemeClr val="bg1">
                    <a:lumMod val="95000"/>
                  </a:schemeClr>
                </a:solidFill>
                <a:latin typeface="Spoof Trial Thin" pitchFamily="2" charset="77"/>
                <a:ea typeface="Spoof Trial Thin" pitchFamily="2" charset="77"/>
              </a:rPr>
              <a:t>Everyone's opinion counts equally</a:t>
            </a:r>
          </a:p>
        </p:txBody>
      </p:sp>
      <p:sp>
        <p:nvSpPr>
          <p:cNvPr id="21" name="Oval 20">
            <a:extLst>
              <a:ext uri="{FF2B5EF4-FFF2-40B4-BE49-F238E27FC236}">
                <a16:creationId xmlns:a16="http://schemas.microsoft.com/office/drawing/2014/main" id="{5EF98065-1E22-A845-8D38-BF5761785248}"/>
              </a:ext>
            </a:extLst>
          </p:cNvPr>
          <p:cNvSpPr/>
          <p:nvPr/>
        </p:nvSpPr>
        <p:spPr>
          <a:xfrm>
            <a:off x="5673080" y="1278792"/>
            <a:ext cx="504057" cy="504058"/>
          </a:xfrm>
          <a:prstGeom prst="ellipse">
            <a:avLst/>
          </a:prstGeom>
          <a:no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Spoof Trial Thin" pitchFamily="2" charset="77"/>
                <a:ea typeface="Spoof Trial Thin" pitchFamily="2" charset="77"/>
              </a:rPr>
              <a:t>6</a:t>
            </a:r>
          </a:p>
        </p:txBody>
      </p:sp>
      <p:sp>
        <p:nvSpPr>
          <p:cNvPr id="22" name="Oval 21">
            <a:extLst>
              <a:ext uri="{FF2B5EF4-FFF2-40B4-BE49-F238E27FC236}">
                <a16:creationId xmlns:a16="http://schemas.microsoft.com/office/drawing/2014/main" id="{30C70884-95D9-6A09-6681-E4FA015DCA94}"/>
              </a:ext>
            </a:extLst>
          </p:cNvPr>
          <p:cNvSpPr/>
          <p:nvPr/>
        </p:nvSpPr>
        <p:spPr>
          <a:xfrm>
            <a:off x="5673074" y="3186953"/>
            <a:ext cx="504057" cy="504058"/>
          </a:xfrm>
          <a:prstGeom prst="ellipse">
            <a:avLst/>
          </a:prstGeom>
          <a:no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Spoof Trial Thin" pitchFamily="2" charset="77"/>
                <a:ea typeface="Spoof Trial Thin" pitchFamily="2" charset="77"/>
              </a:rPr>
              <a:t>8</a:t>
            </a:r>
          </a:p>
        </p:txBody>
      </p:sp>
      <p:sp>
        <p:nvSpPr>
          <p:cNvPr id="25" name="Oval 24">
            <a:extLst>
              <a:ext uri="{FF2B5EF4-FFF2-40B4-BE49-F238E27FC236}">
                <a16:creationId xmlns:a16="http://schemas.microsoft.com/office/drawing/2014/main" id="{999122BF-F728-F12A-4111-B9944F2E1A6D}"/>
              </a:ext>
            </a:extLst>
          </p:cNvPr>
          <p:cNvSpPr/>
          <p:nvPr/>
        </p:nvSpPr>
        <p:spPr>
          <a:xfrm>
            <a:off x="5673074" y="2234133"/>
            <a:ext cx="504057" cy="504058"/>
          </a:xfrm>
          <a:prstGeom prst="ellipse">
            <a:avLst/>
          </a:prstGeom>
          <a:no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Spoof Trial Thin" pitchFamily="2" charset="77"/>
                <a:ea typeface="Spoof Trial Thin" pitchFamily="2" charset="77"/>
              </a:rPr>
              <a:t>7</a:t>
            </a:r>
          </a:p>
        </p:txBody>
      </p:sp>
      <p:sp>
        <p:nvSpPr>
          <p:cNvPr id="26" name="Oval 25">
            <a:extLst>
              <a:ext uri="{FF2B5EF4-FFF2-40B4-BE49-F238E27FC236}">
                <a16:creationId xmlns:a16="http://schemas.microsoft.com/office/drawing/2014/main" id="{71D3EFF7-CEE9-A24E-EDE3-28C23AD87359}"/>
              </a:ext>
            </a:extLst>
          </p:cNvPr>
          <p:cNvSpPr/>
          <p:nvPr/>
        </p:nvSpPr>
        <p:spPr>
          <a:xfrm>
            <a:off x="5673074" y="4147457"/>
            <a:ext cx="504057" cy="504058"/>
          </a:xfrm>
          <a:prstGeom prst="ellipse">
            <a:avLst/>
          </a:prstGeom>
          <a:no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Spoof Trial Thin" pitchFamily="2" charset="77"/>
                <a:ea typeface="Spoof Trial Thin" pitchFamily="2" charset="77"/>
              </a:rPr>
              <a:t>9</a:t>
            </a:r>
          </a:p>
        </p:txBody>
      </p:sp>
      <p:sp>
        <p:nvSpPr>
          <p:cNvPr id="27" name="TextBox 26">
            <a:extLst>
              <a:ext uri="{FF2B5EF4-FFF2-40B4-BE49-F238E27FC236}">
                <a16:creationId xmlns:a16="http://schemas.microsoft.com/office/drawing/2014/main" id="{1C28DDF9-7A5F-8CCB-4A9B-A769408411C1}"/>
              </a:ext>
            </a:extLst>
          </p:cNvPr>
          <p:cNvSpPr txBox="1"/>
          <p:nvPr/>
        </p:nvSpPr>
        <p:spPr>
          <a:xfrm>
            <a:off x="2010171" y="2148394"/>
            <a:ext cx="2438773" cy="646331"/>
          </a:xfrm>
          <a:prstGeom prst="rect">
            <a:avLst/>
          </a:prstGeom>
          <a:noFill/>
        </p:spPr>
        <p:txBody>
          <a:bodyPr wrap="square" rtlCol="0">
            <a:spAutoFit/>
          </a:bodyPr>
          <a:lstStyle/>
          <a:p>
            <a:r>
              <a:rPr lang="en-GB" dirty="0">
                <a:solidFill>
                  <a:schemeClr val="bg1">
                    <a:lumMod val="95000"/>
                  </a:schemeClr>
                </a:solidFill>
                <a:latin typeface="Spoof Trial Thin" pitchFamily="2" charset="77"/>
                <a:ea typeface="Spoof Trial Thin" pitchFamily="2" charset="77"/>
              </a:rPr>
              <a:t>This is a judgement-free space</a:t>
            </a:r>
          </a:p>
        </p:txBody>
      </p:sp>
      <p:sp>
        <p:nvSpPr>
          <p:cNvPr id="28" name="TextBox 27">
            <a:extLst>
              <a:ext uri="{FF2B5EF4-FFF2-40B4-BE49-F238E27FC236}">
                <a16:creationId xmlns:a16="http://schemas.microsoft.com/office/drawing/2014/main" id="{1C324CC4-93A4-D4D8-BABC-05AD8C8E6DF5}"/>
              </a:ext>
            </a:extLst>
          </p:cNvPr>
          <p:cNvSpPr txBox="1"/>
          <p:nvPr/>
        </p:nvSpPr>
        <p:spPr>
          <a:xfrm>
            <a:off x="2010170" y="3230791"/>
            <a:ext cx="2438773" cy="369332"/>
          </a:xfrm>
          <a:prstGeom prst="rect">
            <a:avLst/>
          </a:prstGeom>
          <a:noFill/>
        </p:spPr>
        <p:txBody>
          <a:bodyPr wrap="square" rtlCol="0">
            <a:spAutoFit/>
          </a:bodyPr>
          <a:lstStyle/>
          <a:p>
            <a:r>
              <a:rPr lang="en-GB" dirty="0">
                <a:solidFill>
                  <a:schemeClr val="bg1">
                    <a:lumMod val="95000"/>
                  </a:schemeClr>
                </a:solidFill>
                <a:latin typeface="Spoof Trial Thin" pitchFamily="2" charset="77"/>
                <a:ea typeface="Spoof Trial Thin" pitchFamily="2" charset="77"/>
              </a:rPr>
              <a:t>Be inquisitive</a:t>
            </a:r>
          </a:p>
        </p:txBody>
      </p:sp>
      <p:sp>
        <p:nvSpPr>
          <p:cNvPr id="29" name="TextBox 28">
            <a:extLst>
              <a:ext uri="{FF2B5EF4-FFF2-40B4-BE49-F238E27FC236}">
                <a16:creationId xmlns:a16="http://schemas.microsoft.com/office/drawing/2014/main" id="{04D9D866-C183-6BB9-4A0C-2ED5F3F6BAE0}"/>
              </a:ext>
            </a:extLst>
          </p:cNvPr>
          <p:cNvSpPr txBox="1"/>
          <p:nvPr/>
        </p:nvSpPr>
        <p:spPr>
          <a:xfrm>
            <a:off x="2010169" y="4097381"/>
            <a:ext cx="2438773" cy="646331"/>
          </a:xfrm>
          <a:prstGeom prst="rect">
            <a:avLst/>
          </a:prstGeom>
          <a:noFill/>
        </p:spPr>
        <p:txBody>
          <a:bodyPr wrap="square" rtlCol="0">
            <a:spAutoFit/>
          </a:bodyPr>
          <a:lstStyle/>
          <a:p>
            <a:r>
              <a:rPr lang="en-GB" dirty="0">
                <a:solidFill>
                  <a:schemeClr val="bg1">
                    <a:lumMod val="95000"/>
                  </a:schemeClr>
                </a:solidFill>
                <a:latin typeface="Spoof Trial Thin" pitchFamily="2" charset="77"/>
                <a:ea typeface="Spoof Trial Thin" pitchFamily="2" charset="77"/>
              </a:rPr>
              <a:t>There is no single correct answer</a:t>
            </a:r>
          </a:p>
        </p:txBody>
      </p:sp>
      <p:sp>
        <p:nvSpPr>
          <p:cNvPr id="31" name="TextBox 30">
            <a:extLst>
              <a:ext uri="{FF2B5EF4-FFF2-40B4-BE49-F238E27FC236}">
                <a16:creationId xmlns:a16="http://schemas.microsoft.com/office/drawing/2014/main" id="{CDCD61A6-534A-6BCE-9A31-72520189A718}"/>
              </a:ext>
            </a:extLst>
          </p:cNvPr>
          <p:cNvSpPr txBox="1"/>
          <p:nvPr/>
        </p:nvSpPr>
        <p:spPr>
          <a:xfrm>
            <a:off x="2010171" y="5155456"/>
            <a:ext cx="2438772" cy="369332"/>
          </a:xfrm>
          <a:prstGeom prst="rect">
            <a:avLst/>
          </a:prstGeom>
          <a:noFill/>
        </p:spPr>
        <p:txBody>
          <a:bodyPr wrap="square" rtlCol="0">
            <a:spAutoFit/>
          </a:bodyPr>
          <a:lstStyle/>
          <a:p>
            <a:r>
              <a:rPr lang="en-GB" dirty="0">
                <a:solidFill>
                  <a:schemeClr val="bg1">
                    <a:lumMod val="95000"/>
                  </a:schemeClr>
                </a:solidFill>
                <a:latin typeface="Spoof Trial Thin" pitchFamily="2" charset="77"/>
                <a:ea typeface="Spoof Trial Thin" pitchFamily="2" charset="77"/>
              </a:rPr>
              <a:t>Think out loud</a:t>
            </a:r>
          </a:p>
        </p:txBody>
      </p:sp>
      <p:sp>
        <p:nvSpPr>
          <p:cNvPr id="32" name="TextBox 31">
            <a:extLst>
              <a:ext uri="{FF2B5EF4-FFF2-40B4-BE49-F238E27FC236}">
                <a16:creationId xmlns:a16="http://schemas.microsoft.com/office/drawing/2014/main" id="{B363C187-92A1-9B98-FC9B-7F132964953E}"/>
              </a:ext>
            </a:extLst>
          </p:cNvPr>
          <p:cNvSpPr txBox="1"/>
          <p:nvPr/>
        </p:nvSpPr>
        <p:spPr>
          <a:xfrm>
            <a:off x="6332727" y="2148394"/>
            <a:ext cx="2222755" cy="646331"/>
          </a:xfrm>
          <a:prstGeom prst="rect">
            <a:avLst/>
          </a:prstGeom>
          <a:noFill/>
        </p:spPr>
        <p:txBody>
          <a:bodyPr wrap="square" rtlCol="0">
            <a:spAutoFit/>
          </a:bodyPr>
          <a:lstStyle/>
          <a:p>
            <a:r>
              <a:rPr lang="en-GB" dirty="0">
                <a:solidFill>
                  <a:schemeClr val="bg1">
                    <a:lumMod val="95000"/>
                  </a:schemeClr>
                </a:solidFill>
                <a:latin typeface="Spoof Trial Thin" pitchFamily="2" charset="77"/>
                <a:ea typeface="Spoof Trial Thin" pitchFamily="2" charset="77"/>
              </a:rPr>
              <a:t>Let everyone speak up</a:t>
            </a:r>
          </a:p>
        </p:txBody>
      </p:sp>
      <p:sp>
        <p:nvSpPr>
          <p:cNvPr id="33" name="TextBox 32">
            <a:extLst>
              <a:ext uri="{FF2B5EF4-FFF2-40B4-BE49-F238E27FC236}">
                <a16:creationId xmlns:a16="http://schemas.microsoft.com/office/drawing/2014/main" id="{0B243D3F-B17B-4AE0-8778-BE684313BE30}"/>
              </a:ext>
            </a:extLst>
          </p:cNvPr>
          <p:cNvSpPr txBox="1"/>
          <p:nvPr/>
        </p:nvSpPr>
        <p:spPr>
          <a:xfrm>
            <a:off x="6332727" y="3257183"/>
            <a:ext cx="2222755" cy="369332"/>
          </a:xfrm>
          <a:prstGeom prst="rect">
            <a:avLst/>
          </a:prstGeom>
          <a:noFill/>
        </p:spPr>
        <p:txBody>
          <a:bodyPr wrap="square" rtlCol="0">
            <a:spAutoFit/>
          </a:bodyPr>
          <a:lstStyle/>
          <a:p>
            <a:r>
              <a:rPr lang="en-GB" dirty="0">
                <a:solidFill>
                  <a:schemeClr val="bg1">
                    <a:lumMod val="95000"/>
                  </a:schemeClr>
                </a:solidFill>
                <a:latin typeface="Spoof Trial Thin" pitchFamily="2" charset="77"/>
                <a:ea typeface="Spoof Trial Thin" pitchFamily="2" charset="77"/>
              </a:rPr>
              <a:t>Stay focused</a:t>
            </a:r>
          </a:p>
        </p:txBody>
      </p:sp>
      <p:sp>
        <p:nvSpPr>
          <p:cNvPr id="34" name="TextBox 33">
            <a:extLst>
              <a:ext uri="{FF2B5EF4-FFF2-40B4-BE49-F238E27FC236}">
                <a16:creationId xmlns:a16="http://schemas.microsoft.com/office/drawing/2014/main" id="{7DDD462D-E84E-C92E-E692-9B2A9BD498C4}"/>
              </a:ext>
            </a:extLst>
          </p:cNvPr>
          <p:cNvSpPr txBox="1"/>
          <p:nvPr/>
        </p:nvSpPr>
        <p:spPr>
          <a:xfrm>
            <a:off x="6332727" y="4231646"/>
            <a:ext cx="2222755" cy="369332"/>
          </a:xfrm>
          <a:prstGeom prst="rect">
            <a:avLst/>
          </a:prstGeom>
          <a:noFill/>
        </p:spPr>
        <p:txBody>
          <a:bodyPr wrap="square" rtlCol="0">
            <a:spAutoFit/>
          </a:bodyPr>
          <a:lstStyle/>
          <a:p>
            <a:r>
              <a:rPr lang="en-GB" dirty="0">
                <a:solidFill>
                  <a:schemeClr val="bg1">
                    <a:lumMod val="95000"/>
                  </a:schemeClr>
                </a:solidFill>
                <a:latin typeface="Spoof Trial Thin" pitchFamily="2" charset="77"/>
                <a:ea typeface="Spoof Trial Thin" pitchFamily="2" charset="77"/>
              </a:rPr>
              <a:t>Be positive</a:t>
            </a:r>
          </a:p>
        </p:txBody>
      </p:sp>
      <p:cxnSp>
        <p:nvCxnSpPr>
          <p:cNvPr id="36" name="Straight Connector 35">
            <a:extLst>
              <a:ext uri="{FF2B5EF4-FFF2-40B4-BE49-F238E27FC236}">
                <a16:creationId xmlns:a16="http://schemas.microsoft.com/office/drawing/2014/main" id="{2DF0AE0A-45CA-C7EA-B684-308043EBB698}"/>
              </a:ext>
            </a:extLst>
          </p:cNvPr>
          <p:cNvCxnSpPr>
            <a:stCxn id="2" idx="4"/>
            <a:endCxn id="18" idx="0"/>
          </p:cNvCxnSpPr>
          <p:nvPr/>
        </p:nvCxnSpPr>
        <p:spPr>
          <a:xfrm>
            <a:off x="1602547" y="1772868"/>
            <a:ext cx="0" cy="451283"/>
          </a:xfrm>
          <a:prstGeom prst="line">
            <a:avLst/>
          </a:prstGeom>
          <a:ln w="1270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cxnSp>
        <p:nvCxnSpPr>
          <p:cNvPr id="38" name="Straight Connector 37">
            <a:extLst>
              <a:ext uri="{FF2B5EF4-FFF2-40B4-BE49-F238E27FC236}">
                <a16:creationId xmlns:a16="http://schemas.microsoft.com/office/drawing/2014/main" id="{DA005C1A-D883-9CA3-07BD-E3E5145805A5}"/>
              </a:ext>
            </a:extLst>
          </p:cNvPr>
          <p:cNvCxnSpPr>
            <a:stCxn id="18" idx="4"/>
            <a:endCxn id="8" idx="0"/>
          </p:cNvCxnSpPr>
          <p:nvPr/>
        </p:nvCxnSpPr>
        <p:spPr>
          <a:xfrm>
            <a:off x="1602547" y="2728209"/>
            <a:ext cx="0" cy="448762"/>
          </a:xfrm>
          <a:prstGeom prst="line">
            <a:avLst/>
          </a:prstGeom>
          <a:ln w="1270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7F4BC888-B077-6F69-CC9A-00EC175EA113}"/>
              </a:ext>
            </a:extLst>
          </p:cNvPr>
          <p:cNvCxnSpPr>
            <a:stCxn id="8" idx="4"/>
            <a:endCxn id="19" idx="0"/>
          </p:cNvCxnSpPr>
          <p:nvPr/>
        </p:nvCxnSpPr>
        <p:spPr>
          <a:xfrm>
            <a:off x="1602547" y="3681029"/>
            <a:ext cx="0" cy="456446"/>
          </a:xfrm>
          <a:prstGeom prst="line">
            <a:avLst/>
          </a:prstGeom>
          <a:ln w="1270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A30D6008-AD4E-1004-DD48-8A01B973C79F}"/>
              </a:ext>
            </a:extLst>
          </p:cNvPr>
          <p:cNvCxnSpPr>
            <a:stCxn id="19" idx="4"/>
            <a:endCxn id="17" idx="0"/>
          </p:cNvCxnSpPr>
          <p:nvPr/>
        </p:nvCxnSpPr>
        <p:spPr>
          <a:xfrm>
            <a:off x="1602547" y="4641533"/>
            <a:ext cx="1" cy="443599"/>
          </a:xfrm>
          <a:prstGeom prst="line">
            <a:avLst/>
          </a:prstGeom>
          <a:ln w="1270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a:extLst>
              <a:ext uri="{FF2B5EF4-FFF2-40B4-BE49-F238E27FC236}">
                <a16:creationId xmlns:a16="http://schemas.microsoft.com/office/drawing/2014/main" id="{FA5DC82F-E272-7C1C-3C36-79EAB1AD5168}"/>
              </a:ext>
            </a:extLst>
          </p:cNvPr>
          <p:cNvCxnSpPr>
            <a:stCxn id="21" idx="4"/>
            <a:endCxn id="25" idx="0"/>
          </p:cNvCxnSpPr>
          <p:nvPr/>
        </p:nvCxnSpPr>
        <p:spPr>
          <a:xfrm flipH="1">
            <a:off x="5925103" y="1782850"/>
            <a:ext cx="6" cy="451283"/>
          </a:xfrm>
          <a:prstGeom prst="line">
            <a:avLst/>
          </a:prstGeom>
          <a:ln w="1270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cxnSp>
        <p:nvCxnSpPr>
          <p:cNvPr id="46" name="Straight Connector 45">
            <a:extLst>
              <a:ext uri="{FF2B5EF4-FFF2-40B4-BE49-F238E27FC236}">
                <a16:creationId xmlns:a16="http://schemas.microsoft.com/office/drawing/2014/main" id="{BA48D5F2-009F-2AB2-1FB3-82A96B6698F8}"/>
              </a:ext>
            </a:extLst>
          </p:cNvPr>
          <p:cNvCxnSpPr>
            <a:stCxn id="25" idx="4"/>
            <a:endCxn id="22" idx="0"/>
          </p:cNvCxnSpPr>
          <p:nvPr/>
        </p:nvCxnSpPr>
        <p:spPr>
          <a:xfrm>
            <a:off x="5925103" y="2738191"/>
            <a:ext cx="0" cy="448762"/>
          </a:xfrm>
          <a:prstGeom prst="line">
            <a:avLst/>
          </a:prstGeom>
          <a:ln w="1270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cxnSp>
        <p:nvCxnSpPr>
          <p:cNvPr id="48" name="Straight Connector 47">
            <a:extLst>
              <a:ext uri="{FF2B5EF4-FFF2-40B4-BE49-F238E27FC236}">
                <a16:creationId xmlns:a16="http://schemas.microsoft.com/office/drawing/2014/main" id="{3D5E2154-80EF-BF9D-C5D8-0732D7BB61EC}"/>
              </a:ext>
            </a:extLst>
          </p:cNvPr>
          <p:cNvCxnSpPr>
            <a:stCxn id="22" idx="4"/>
            <a:endCxn id="26" idx="0"/>
          </p:cNvCxnSpPr>
          <p:nvPr/>
        </p:nvCxnSpPr>
        <p:spPr>
          <a:xfrm>
            <a:off x="5925103" y="3691011"/>
            <a:ext cx="0" cy="456446"/>
          </a:xfrm>
          <a:prstGeom prst="line">
            <a:avLst/>
          </a:prstGeom>
          <a:ln w="1270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sp>
        <p:nvSpPr>
          <p:cNvPr id="5" name="Oval 4">
            <a:extLst>
              <a:ext uri="{FF2B5EF4-FFF2-40B4-BE49-F238E27FC236}">
                <a16:creationId xmlns:a16="http://schemas.microsoft.com/office/drawing/2014/main" id="{CC9F5C25-DEDA-CC49-75AE-0D0D3C3D3BD2}"/>
              </a:ext>
            </a:extLst>
          </p:cNvPr>
          <p:cNvSpPr/>
          <p:nvPr/>
        </p:nvSpPr>
        <p:spPr>
          <a:xfrm>
            <a:off x="5673074" y="5086571"/>
            <a:ext cx="504057" cy="504058"/>
          </a:xfrm>
          <a:prstGeom prst="ellipse">
            <a:avLst/>
          </a:prstGeom>
          <a:no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Spoof Trial Thin" pitchFamily="2" charset="77"/>
              <a:ea typeface="Spoof Trial Thin" pitchFamily="2" charset="77"/>
            </a:endParaRPr>
          </a:p>
        </p:txBody>
      </p:sp>
      <p:sp>
        <p:nvSpPr>
          <p:cNvPr id="15" name="TextBox 14">
            <a:extLst>
              <a:ext uri="{FF2B5EF4-FFF2-40B4-BE49-F238E27FC236}">
                <a16:creationId xmlns:a16="http://schemas.microsoft.com/office/drawing/2014/main" id="{7FD94145-CC42-E877-392D-4F92B3867F21}"/>
              </a:ext>
            </a:extLst>
          </p:cNvPr>
          <p:cNvSpPr txBox="1"/>
          <p:nvPr/>
        </p:nvSpPr>
        <p:spPr>
          <a:xfrm>
            <a:off x="5673074" y="5155456"/>
            <a:ext cx="504057" cy="369332"/>
          </a:xfrm>
          <a:prstGeom prst="rect">
            <a:avLst/>
          </a:prstGeom>
          <a:noFill/>
        </p:spPr>
        <p:txBody>
          <a:bodyPr wrap="square">
            <a:spAutoFit/>
          </a:bodyPr>
          <a:lstStyle/>
          <a:p>
            <a:pPr algn="ctr"/>
            <a:r>
              <a:rPr lang="en-US" dirty="0">
                <a:solidFill>
                  <a:schemeClr val="bg1">
                    <a:lumMod val="95000"/>
                  </a:schemeClr>
                </a:solidFill>
                <a:latin typeface="Spoof Trial Thin" pitchFamily="2" charset="77"/>
                <a:ea typeface="Spoof Trial Thin" pitchFamily="2" charset="77"/>
              </a:rPr>
              <a:t>10</a:t>
            </a:r>
          </a:p>
        </p:txBody>
      </p:sp>
      <p:sp>
        <p:nvSpPr>
          <p:cNvPr id="16" name="TextBox 15">
            <a:extLst>
              <a:ext uri="{FF2B5EF4-FFF2-40B4-BE49-F238E27FC236}">
                <a16:creationId xmlns:a16="http://schemas.microsoft.com/office/drawing/2014/main" id="{AAC9BD60-14E8-24BE-A255-2B63FB2C08CD}"/>
              </a:ext>
            </a:extLst>
          </p:cNvPr>
          <p:cNvSpPr txBox="1"/>
          <p:nvPr/>
        </p:nvSpPr>
        <p:spPr>
          <a:xfrm>
            <a:off x="6332727" y="5154672"/>
            <a:ext cx="2222755" cy="369332"/>
          </a:xfrm>
          <a:prstGeom prst="rect">
            <a:avLst/>
          </a:prstGeom>
          <a:noFill/>
        </p:spPr>
        <p:txBody>
          <a:bodyPr wrap="square" rtlCol="0">
            <a:spAutoFit/>
          </a:bodyPr>
          <a:lstStyle/>
          <a:p>
            <a:r>
              <a:rPr lang="en-GB" dirty="0">
                <a:solidFill>
                  <a:schemeClr val="bg1">
                    <a:lumMod val="95000"/>
                  </a:schemeClr>
                </a:solidFill>
                <a:latin typeface="Spoof Trial Thin" pitchFamily="2" charset="77"/>
                <a:ea typeface="Spoof Trial Thin" pitchFamily="2" charset="77"/>
              </a:rPr>
              <a:t>Write it down</a:t>
            </a:r>
          </a:p>
        </p:txBody>
      </p:sp>
      <p:cxnSp>
        <p:nvCxnSpPr>
          <p:cNvPr id="24" name="Straight Connector 23">
            <a:extLst>
              <a:ext uri="{FF2B5EF4-FFF2-40B4-BE49-F238E27FC236}">
                <a16:creationId xmlns:a16="http://schemas.microsoft.com/office/drawing/2014/main" id="{3B8B56EC-1FEE-A333-9978-823AA07A2B8D}"/>
              </a:ext>
            </a:extLst>
          </p:cNvPr>
          <p:cNvCxnSpPr>
            <a:cxnSpLocks/>
            <a:stCxn id="26" idx="4"/>
            <a:endCxn id="5" idx="0"/>
          </p:cNvCxnSpPr>
          <p:nvPr/>
        </p:nvCxnSpPr>
        <p:spPr>
          <a:xfrm>
            <a:off x="5925103" y="4651515"/>
            <a:ext cx="0" cy="435056"/>
          </a:xfrm>
          <a:prstGeom prst="line">
            <a:avLst/>
          </a:prstGeom>
          <a:ln w="12700">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sp>
        <p:nvSpPr>
          <p:cNvPr id="3" name="Snip Diagonal Corner of Rectangle 2">
            <a:extLst>
              <a:ext uri="{FF2B5EF4-FFF2-40B4-BE49-F238E27FC236}">
                <a16:creationId xmlns:a16="http://schemas.microsoft.com/office/drawing/2014/main" id="{04B5A3E5-E93B-8DC1-E3B9-AFCFA5E0D0C8}"/>
              </a:ext>
            </a:extLst>
          </p:cNvPr>
          <p:cNvSpPr/>
          <p:nvPr/>
        </p:nvSpPr>
        <p:spPr>
          <a:xfrm rot="5400000">
            <a:off x="9202340" y="413797"/>
            <a:ext cx="286296" cy="286296"/>
          </a:xfrm>
          <a:prstGeom prst="snip2DiagRect">
            <a:avLst/>
          </a:prstGeom>
          <a:solidFill>
            <a:srgbClr val="FFC6C6"/>
          </a:solid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39" name="Snip Diagonal Corner of Rectangle 38">
            <a:extLst>
              <a:ext uri="{FF2B5EF4-FFF2-40B4-BE49-F238E27FC236}">
                <a16:creationId xmlns:a16="http://schemas.microsoft.com/office/drawing/2014/main" id="{F5B6B196-A9DF-4A95-0831-451D5E7F8601}"/>
              </a:ext>
            </a:extLst>
          </p:cNvPr>
          <p:cNvSpPr/>
          <p:nvPr/>
        </p:nvSpPr>
        <p:spPr>
          <a:xfrm>
            <a:off x="416496" y="6237312"/>
            <a:ext cx="2088232" cy="288032"/>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lumMod val="95000"/>
                  </a:schemeClr>
                </a:solidFill>
                <a:latin typeface="Spoof Trial Light" pitchFamily="2" charset="77"/>
                <a:ea typeface="Spoof Trial Light" pitchFamily="2" charset="77"/>
              </a:rPr>
              <a:t>DECENTRALISED SERVICE DESIGN</a:t>
            </a:r>
          </a:p>
        </p:txBody>
      </p:sp>
      <p:sp>
        <p:nvSpPr>
          <p:cNvPr id="41" name="Snip Diagonal Corner of Rectangle 40">
            <a:extLst>
              <a:ext uri="{FF2B5EF4-FFF2-40B4-BE49-F238E27FC236}">
                <a16:creationId xmlns:a16="http://schemas.microsoft.com/office/drawing/2014/main" id="{6CBFEB1C-ED4F-02A9-CB34-5189707E0CB7}"/>
              </a:ext>
            </a:extLst>
          </p:cNvPr>
          <p:cNvSpPr/>
          <p:nvPr/>
        </p:nvSpPr>
        <p:spPr>
          <a:xfrm rot="5400000">
            <a:off x="8841432" y="6241585"/>
            <a:ext cx="291600" cy="291600"/>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43" name="Snip Same-side Corner of Rectangle 42">
            <a:extLst>
              <a:ext uri="{FF2B5EF4-FFF2-40B4-BE49-F238E27FC236}">
                <a16:creationId xmlns:a16="http://schemas.microsoft.com/office/drawing/2014/main" id="{E4E65567-7633-CB73-C05A-68C28505026B}"/>
              </a:ext>
            </a:extLst>
          </p:cNvPr>
          <p:cNvSpPr/>
          <p:nvPr/>
        </p:nvSpPr>
        <p:spPr>
          <a:xfrm rot="5400000">
            <a:off x="8479608" y="6243369"/>
            <a:ext cx="291600"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5" name="Snip Same-side Corner of Rectangle 44">
            <a:extLst>
              <a:ext uri="{FF2B5EF4-FFF2-40B4-BE49-F238E27FC236}">
                <a16:creationId xmlns:a16="http://schemas.microsoft.com/office/drawing/2014/main" id="{C43E30B9-DE65-493E-1F10-71F764A366B2}"/>
              </a:ext>
            </a:extLst>
          </p:cNvPr>
          <p:cNvSpPr/>
          <p:nvPr/>
        </p:nvSpPr>
        <p:spPr>
          <a:xfrm rot="5400000">
            <a:off x="9201472" y="6237312"/>
            <a:ext cx="288032"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47" name="Straight Connector 46">
            <a:extLst>
              <a:ext uri="{FF2B5EF4-FFF2-40B4-BE49-F238E27FC236}">
                <a16:creationId xmlns:a16="http://schemas.microsoft.com/office/drawing/2014/main" id="{317168DC-F085-56A7-4A84-8701A364D15B}"/>
              </a:ext>
            </a:extLst>
          </p:cNvPr>
          <p:cNvCxnSpPr>
            <a:cxnSpLocks/>
            <a:stCxn id="39" idx="0"/>
            <a:endCxn id="43" idx="1"/>
          </p:cNvCxnSpPr>
          <p:nvPr/>
        </p:nvCxnSpPr>
        <p:spPr>
          <a:xfrm>
            <a:off x="2504728" y="6381328"/>
            <a:ext cx="5976664" cy="6057"/>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4162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9DB57644-3B20-F9D2-6153-BE2073C70EA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76DDCC3-7453-4017-8A03-CF225D38F32D}"/>
              </a:ext>
            </a:extLst>
          </p:cNvPr>
          <p:cNvSpPr txBox="1"/>
          <p:nvPr/>
        </p:nvSpPr>
        <p:spPr>
          <a:xfrm>
            <a:off x="344488" y="279946"/>
            <a:ext cx="9141334" cy="553998"/>
          </a:xfrm>
          <a:prstGeom prst="rect">
            <a:avLst/>
          </a:prstGeom>
          <a:noFill/>
        </p:spPr>
        <p:txBody>
          <a:bodyPr wrap="square" rtlCol="0">
            <a:spAutoFit/>
          </a:bodyPr>
          <a:lstStyle/>
          <a:p>
            <a:r>
              <a:rPr lang="en-US" sz="3000" dirty="0">
                <a:solidFill>
                  <a:schemeClr val="bg1">
                    <a:lumMod val="95000"/>
                  </a:schemeClr>
                </a:solidFill>
                <a:latin typeface="Spoof Trial Thin" pitchFamily="2" charset="77"/>
                <a:ea typeface="Spoof Trial Thin" pitchFamily="2" charset="77"/>
              </a:rPr>
              <a:t>WORKSHOP STRUCTURE</a:t>
            </a:r>
          </a:p>
        </p:txBody>
      </p:sp>
      <p:cxnSp>
        <p:nvCxnSpPr>
          <p:cNvPr id="6" name="Straight Connector 5">
            <a:extLst>
              <a:ext uri="{FF2B5EF4-FFF2-40B4-BE49-F238E27FC236}">
                <a16:creationId xmlns:a16="http://schemas.microsoft.com/office/drawing/2014/main" id="{8705968A-C734-045E-97CD-E4319BFEF004}"/>
              </a:ext>
            </a:extLst>
          </p:cNvPr>
          <p:cNvCxnSpPr>
            <a:cxnSpLocks/>
          </p:cNvCxnSpPr>
          <p:nvPr/>
        </p:nvCxnSpPr>
        <p:spPr>
          <a:xfrm>
            <a:off x="416496" y="836712"/>
            <a:ext cx="9069326" cy="0"/>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
        <p:nvSpPr>
          <p:cNvPr id="23" name="TextBox 22">
            <a:extLst>
              <a:ext uri="{FF2B5EF4-FFF2-40B4-BE49-F238E27FC236}">
                <a16:creationId xmlns:a16="http://schemas.microsoft.com/office/drawing/2014/main" id="{8736E5EF-92B0-1C97-32B7-AE6899DF1E9D}"/>
              </a:ext>
            </a:extLst>
          </p:cNvPr>
          <p:cNvSpPr txBox="1"/>
          <p:nvPr/>
        </p:nvSpPr>
        <p:spPr>
          <a:xfrm>
            <a:off x="632520" y="1268809"/>
            <a:ext cx="8640961" cy="4016484"/>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Introductions and Workshop Overview</a:t>
            </a:r>
            <a:br>
              <a:rPr lang="en-GB" sz="1500" dirty="0">
                <a:solidFill>
                  <a:schemeClr val="bg1">
                    <a:lumMod val="95000"/>
                  </a:schemeClr>
                </a:solidFill>
                <a:latin typeface="Spoof Trial Thin" pitchFamily="2" charset="77"/>
                <a:ea typeface="Spoof Trial Thin" pitchFamily="2" charset="77"/>
              </a:rPr>
            </a:br>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Part One: Understanding Actors and Relationships</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Light" pitchFamily="2" charset="77"/>
                <a:ea typeface="Spoof Trial Light" pitchFamily="2" charset="77"/>
              </a:rPr>
              <a:t>→ </a:t>
            </a:r>
            <a:r>
              <a:rPr lang="en-GB" sz="1500" dirty="0">
                <a:solidFill>
                  <a:schemeClr val="bg1">
                    <a:lumMod val="95000"/>
                  </a:schemeClr>
                </a:solidFill>
                <a:latin typeface="Spoof Trial Thin" pitchFamily="2" charset="77"/>
                <a:ea typeface="Spoof Trial Thin" pitchFamily="2" charset="77"/>
              </a:rPr>
              <a:t>Generating a Context Statement</a:t>
            </a:r>
          </a:p>
          <a:p>
            <a:r>
              <a:rPr lang="en-GB" sz="1500" dirty="0">
                <a:solidFill>
                  <a:schemeClr val="bg1">
                    <a:lumMod val="95000"/>
                  </a:schemeClr>
                </a:solidFill>
                <a:latin typeface="Spoof Trial Light" pitchFamily="2" charset="77"/>
                <a:ea typeface="Spoof Trial Light" pitchFamily="2" charset="77"/>
              </a:rPr>
              <a:t>→ </a:t>
            </a:r>
            <a:r>
              <a:rPr lang="en-GB" sz="1500" dirty="0">
                <a:solidFill>
                  <a:schemeClr val="bg1">
                    <a:lumMod val="95000"/>
                  </a:schemeClr>
                </a:solidFill>
                <a:latin typeface="Spoof Trial Thin" pitchFamily="2" charset="77"/>
                <a:ea typeface="Spoof Trial Thin" pitchFamily="2" charset="77"/>
              </a:rPr>
              <a:t>Ideating Actors and Factors</a:t>
            </a:r>
          </a:p>
          <a:p>
            <a:r>
              <a:rPr lang="en-GB" sz="1500" dirty="0">
                <a:solidFill>
                  <a:schemeClr val="bg1">
                    <a:lumMod val="95000"/>
                  </a:schemeClr>
                </a:solidFill>
                <a:latin typeface="Spoof Trial Light" pitchFamily="2" charset="77"/>
                <a:ea typeface="Spoof Trial Light" pitchFamily="2" charset="77"/>
              </a:rPr>
              <a:t>→ </a:t>
            </a:r>
            <a:r>
              <a:rPr lang="en-GB" sz="1500" dirty="0">
                <a:solidFill>
                  <a:schemeClr val="bg1">
                    <a:lumMod val="95000"/>
                  </a:schemeClr>
                </a:solidFill>
                <a:latin typeface="Spoof Trial Thin" pitchFamily="2" charset="77"/>
                <a:ea typeface="Spoof Trial Thin" pitchFamily="2" charset="77"/>
              </a:rPr>
              <a:t>Creating Actor Portraits</a:t>
            </a:r>
          </a:p>
          <a:p>
            <a:r>
              <a:rPr lang="en-GB" sz="1500" dirty="0">
                <a:solidFill>
                  <a:schemeClr val="bg1">
                    <a:lumMod val="95000"/>
                  </a:schemeClr>
                </a:solidFill>
                <a:latin typeface="Spoof Trial Light" pitchFamily="2" charset="77"/>
                <a:ea typeface="Spoof Trial Light" pitchFamily="2" charset="77"/>
              </a:rPr>
              <a:t>→ </a:t>
            </a:r>
            <a:r>
              <a:rPr lang="en-GB" sz="1500" dirty="0">
                <a:solidFill>
                  <a:schemeClr val="bg1">
                    <a:lumMod val="95000"/>
                  </a:schemeClr>
                </a:solidFill>
                <a:latin typeface="Spoof Trial Thin" pitchFamily="2" charset="77"/>
                <a:ea typeface="Spoof Trial Thin" pitchFamily="2" charset="77"/>
              </a:rPr>
              <a:t>Exploring Actor Relationships</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Part Two: Developing Use Cases</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Light" pitchFamily="2" charset="77"/>
                <a:ea typeface="Spoof Trial Light" pitchFamily="2" charset="77"/>
              </a:rPr>
              <a:t>→ </a:t>
            </a:r>
            <a:r>
              <a:rPr lang="en-GB" sz="1500" dirty="0">
                <a:solidFill>
                  <a:schemeClr val="bg1">
                    <a:lumMod val="95000"/>
                  </a:schemeClr>
                </a:solidFill>
                <a:latin typeface="Spoof Trial Thin" pitchFamily="2" charset="77"/>
                <a:ea typeface="Spoof Trial Thin" pitchFamily="2" charset="77"/>
              </a:rPr>
              <a:t>Defining Capabilities</a:t>
            </a:r>
          </a:p>
          <a:p>
            <a:r>
              <a:rPr lang="en-GB" sz="1500" dirty="0">
                <a:solidFill>
                  <a:schemeClr val="bg1">
                    <a:lumMod val="95000"/>
                  </a:schemeClr>
                </a:solidFill>
                <a:latin typeface="Spoof Trial Light" pitchFamily="2" charset="77"/>
                <a:ea typeface="Spoof Trial Light" pitchFamily="2" charset="77"/>
              </a:rPr>
              <a:t>→ </a:t>
            </a:r>
            <a:r>
              <a:rPr lang="en-GB" sz="1500" dirty="0">
                <a:solidFill>
                  <a:schemeClr val="bg1">
                    <a:lumMod val="95000"/>
                  </a:schemeClr>
                </a:solidFill>
                <a:latin typeface="Spoof Trial Thin" pitchFamily="2" charset="77"/>
                <a:ea typeface="Spoof Trial Thin" pitchFamily="2" charset="77"/>
              </a:rPr>
              <a:t>Assigning Capability Values</a:t>
            </a:r>
          </a:p>
          <a:p>
            <a:r>
              <a:rPr lang="en-GB" sz="1500" dirty="0">
                <a:solidFill>
                  <a:schemeClr val="bg1">
                    <a:lumMod val="95000"/>
                  </a:schemeClr>
                </a:solidFill>
                <a:latin typeface="Spoof Trial Light" pitchFamily="2" charset="77"/>
                <a:ea typeface="Spoof Trial Light" pitchFamily="2" charset="77"/>
              </a:rPr>
              <a:t>→ </a:t>
            </a:r>
            <a:r>
              <a:rPr lang="en-GB" sz="1500" dirty="0">
                <a:solidFill>
                  <a:schemeClr val="bg1">
                    <a:lumMod val="95000"/>
                  </a:schemeClr>
                </a:solidFill>
                <a:latin typeface="Spoof Trial Thin" pitchFamily="2" charset="77"/>
                <a:ea typeface="Spoof Trial Thin" pitchFamily="2" charset="77"/>
              </a:rPr>
              <a:t>Building Use Cases</a:t>
            </a:r>
          </a:p>
          <a:p>
            <a:r>
              <a:rPr lang="en-GB" sz="1500" dirty="0">
                <a:solidFill>
                  <a:schemeClr val="bg1">
                    <a:lumMod val="95000"/>
                  </a:schemeClr>
                </a:solidFill>
                <a:latin typeface="Spoof Trial Light" pitchFamily="2" charset="77"/>
                <a:ea typeface="Spoof Trial Light" pitchFamily="2" charset="77"/>
              </a:rPr>
              <a:t>→ </a:t>
            </a:r>
            <a:r>
              <a:rPr lang="en-GB" sz="1500" dirty="0">
                <a:solidFill>
                  <a:schemeClr val="bg1">
                    <a:lumMod val="95000"/>
                  </a:schemeClr>
                </a:solidFill>
                <a:latin typeface="Spoof Trial Thin" pitchFamily="2" charset="77"/>
                <a:ea typeface="Spoof Trial Thin" pitchFamily="2" charset="77"/>
              </a:rPr>
              <a:t>Designing a Capability Model</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Closing Discussion and Next Steps</a:t>
            </a:r>
          </a:p>
        </p:txBody>
      </p:sp>
      <p:sp>
        <p:nvSpPr>
          <p:cNvPr id="30" name="Oval 29">
            <a:extLst>
              <a:ext uri="{FF2B5EF4-FFF2-40B4-BE49-F238E27FC236}">
                <a16:creationId xmlns:a16="http://schemas.microsoft.com/office/drawing/2014/main" id="{0D61039E-1352-FC26-B282-64FFB1E54FD3}"/>
              </a:ext>
            </a:extLst>
          </p:cNvPr>
          <p:cNvSpPr/>
          <p:nvPr/>
        </p:nvSpPr>
        <p:spPr>
          <a:xfrm>
            <a:off x="9201472" y="411311"/>
            <a:ext cx="291268" cy="291268"/>
          </a:xfrm>
          <a:prstGeom prst="ellipse">
            <a:avLst/>
          </a:prstGeom>
          <a:solidFill>
            <a:schemeClr val="bg1">
              <a:lumMod val="95000"/>
            </a:schemeClr>
          </a:solid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95000"/>
                </a:schemeClr>
              </a:solidFill>
            </a:endParaRPr>
          </a:p>
        </p:txBody>
      </p:sp>
      <p:sp>
        <p:nvSpPr>
          <p:cNvPr id="3" name="Snip Diagonal Corner of Rectangle 2">
            <a:extLst>
              <a:ext uri="{FF2B5EF4-FFF2-40B4-BE49-F238E27FC236}">
                <a16:creationId xmlns:a16="http://schemas.microsoft.com/office/drawing/2014/main" id="{26E2066E-01DE-B5DB-851F-E7F365E44578}"/>
              </a:ext>
            </a:extLst>
          </p:cNvPr>
          <p:cNvSpPr/>
          <p:nvPr/>
        </p:nvSpPr>
        <p:spPr>
          <a:xfrm rot="5400000">
            <a:off x="9202340" y="413797"/>
            <a:ext cx="286296" cy="286296"/>
          </a:xfrm>
          <a:prstGeom prst="snip2DiagRect">
            <a:avLst/>
          </a:prstGeom>
          <a:solidFill>
            <a:srgbClr val="FFC6C6"/>
          </a:solid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5" name="Snip Diagonal Corner of Rectangle 14">
            <a:extLst>
              <a:ext uri="{FF2B5EF4-FFF2-40B4-BE49-F238E27FC236}">
                <a16:creationId xmlns:a16="http://schemas.microsoft.com/office/drawing/2014/main" id="{183651C5-6BDD-4380-B18C-F0F72AA14425}"/>
              </a:ext>
            </a:extLst>
          </p:cNvPr>
          <p:cNvSpPr/>
          <p:nvPr/>
        </p:nvSpPr>
        <p:spPr>
          <a:xfrm>
            <a:off x="416496" y="6237312"/>
            <a:ext cx="2088232" cy="288032"/>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lumMod val="95000"/>
                  </a:schemeClr>
                </a:solidFill>
                <a:latin typeface="Spoof Trial Light" pitchFamily="2" charset="77"/>
                <a:ea typeface="Spoof Trial Light" pitchFamily="2" charset="77"/>
              </a:rPr>
              <a:t>DECENTRALISED SERVICE DESIGN</a:t>
            </a:r>
          </a:p>
        </p:txBody>
      </p:sp>
      <p:sp>
        <p:nvSpPr>
          <p:cNvPr id="16" name="Snip Diagonal Corner of Rectangle 15">
            <a:extLst>
              <a:ext uri="{FF2B5EF4-FFF2-40B4-BE49-F238E27FC236}">
                <a16:creationId xmlns:a16="http://schemas.microsoft.com/office/drawing/2014/main" id="{E57368AA-2B68-02F2-E13A-F651F0AC3D3D}"/>
              </a:ext>
            </a:extLst>
          </p:cNvPr>
          <p:cNvSpPr/>
          <p:nvPr/>
        </p:nvSpPr>
        <p:spPr>
          <a:xfrm rot="5400000">
            <a:off x="8841432" y="6241585"/>
            <a:ext cx="291600" cy="291600"/>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7" name="Snip Same-side Corner of Rectangle 16">
            <a:extLst>
              <a:ext uri="{FF2B5EF4-FFF2-40B4-BE49-F238E27FC236}">
                <a16:creationId xmlns:a16="http://schemas.microsoft.com/office/drawing/2014/main" id="{7CDFBDC3-53EC-BB59-186C-E10423F2FFCD}"/>
              </a:ext>
            </a:extLst>
          </p:cNvPr>
          <p:cNvSpPr/>
          <p:nvPr/>
        </p:nvSpPr>
        <p:spPr>
          <a:xfrm rot="5400000">
            <a:off x="8479608" y="6243369"/>
            <a:ext cx="291600"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8" name="Snip Same-side Corner of Rectangle 17">
            <a:extLst>
              <a:ext uri="{FF2B5EF4-FFF2-40B4-BE49-F238E27FC236}">
                <a16:creationId xmlns:a16="http://schemas.microsoft.com/office/drawing/2014/main" id="{553225E0-7CE7-5B5C-5454-9A51EC9E974E}"/>
              </a:ext>
            </a:extLst>
          </p:cNvPr>
          <p:cNvSpPr/>
          <p:nvPr/>
        </p:nvSpPr>
        <p:spPr>
          <a:xfrm rot="5400000">
            <a:off x="9201472" y="6237312"/>
            <a:ext cx="288032"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9" name="Straight Connector 18">
            <a:extLst>
              <a:ext uri="{FF2B5EF4-FFF2-40B4-BE49-F238E27FC236}">
                <a16:creationId xmlns:a16="http://schemas.microsoft.com/office/drawing/2014/main" id="{20B2CA54-4C62-1600-CB9F-7BDECB8637A2}"/>
              </a:ext>
            </a:extLst>
          </p:cNvPr>
          <p:cNvCxnSpPr>
            <a:cxnSpLocks/>
            <a:stCxn id="15" idx="0"/>
            <a:endCxn id="17" idx="1"/>
          </p:cNvCxnSpPr>
          <p:nvPr/>
        </p:nvCxnSpPr>
        <p:spPr>
          <a:xfrm>
            <a:off x="2504728" y="6381328"/>
            <a:ext cx="5976664" cy="6057"/>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119874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307A94EF-BF2A-EB97-33D7-095CD7AEE68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71B7B73-FCC9-B060-00B5-01F15ECB5E66}"/>
              </a:ext>
            </a:extLst>
          </p:cNvPr>
          <p:cNvSpPr txBox="1"/>
          <p:nvPr/>
        </p:nvSpPr>
        <p:spPr>
          <a:xfrm>
            <a:off x="344488" y="279946"/>
            <a:ext cx="9141334" cy="553998"/>
          </a:xfrm>
          <a:prstGeom prst="rect">
            <a:avLst/>
          </a:prstGeom>
          <a:noFill/>
        </p:spPr>
        <p:txBody>
          <a:bodyPr wrap="square" rtlCol="0">
            <a:spAutoFit/>
          </a:bodyPr>
          <a:lstStyle/>
          <a:p>
            <a:r>
              <a:rPr lang="en-US" sz="3000" dirty="0">
                <a:solidFill>
                  <a:schemeClr val="bg1">
                    <a:lumMod val="95000"/>
                  </a:schemeClr>
                </a:solidFill>
                <a:latin typeface="Spoof Trial Thin" pitchFamily="2" charset="77"/>
                <a:ea typeface="Spoof Trial Thin" pitchFamily="2" charset="77"/>
              </a:rPr>
              <a:t>WORKSHOP OBJECTIVES</a:t>
            </a:r>
          </a:p>
        </p:txBody>
      </p:sp>
      <p:sp>
        <p:nvSpPr>
          <p:cNvPr id="23" name="TextBox 22">
            <a:extLst>
              <a:ext uri="{FF2B5EF4-FFF2-40B4-BE49-F238E27FC236}">
                <a16:creationId xmlns:a16="http://schemas.microsoft.com/office/drawing/2014/main" id="{6ABC6A6C-9E95-CB5A-24FF-D740A29501BA}"/>
              </a:ext>
            </a:extLst>
          </p:cNvPr>
          <p:cNvSpPr txBox="1"/>
          <p:nvPr/>
        </p:nvSpPr>
        <p:spPr>
          <a:xfrm>
            <a:off x="632520" y="1268809"/>
            <a:ext cx="8640961" cy="1708160"/>
          </a:xfrm>
          <a:prstGeom prst="rect">
            <a:avLst/>
          </a:prstGeom>
          <a:noFill/>
        </p:spPr>
        <p:txBody>
          <a:bodyPr wrap="square" rtlCol="0">
            <a:spAutoFit/>
          </a:bodyPr>
          <a:lstStyle/>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Gather insight about the digital ecosystem and its actors.</a:t>
            </a:r>
          </a:p>
          <a:p>
            <a:pPr marL="285750" indent="-285750">
              <a:buFont typeface="Arial" panose="020B0604020202020204" pitchFamily="34" charset="0"/>
              <a:buChar char="•"/>
            </a:pPr>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Capture and model value exchanges and the assets, resources, and services involved.</a:t>
            </a:r>
          </a:p>
          <a:p>
            <a:pPr marL="285750" indent="-285750">
              <a:buFont typeface="Arial" panose="020B0604020202020204" pitchFamily="34" charset="0"/>
              <a:buChar char="•"/>
            </a:pPr>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Identify and define use cases that provide value to the digital ecosystem.</a:t>
            </a:r>
          </a:p>
          <a:p>
            <a:pPr marL="285750" indent="-285750">
              <a:buFont typeface="Arial" panose="020B0604020202020204" pitchFamily="34" charset="0"/>
              <a:buChar char="•"/>
            </a:pPr>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Outline the distributed system in principle — how value is exchanged and attributed.</a:t>
            </a:r>
          </a:p>
        </p:txBody>
      </p:sp>
      <p:sp>
        <p:nvSpPr>
          <p:cNvPr id="7" name="Snip Diagonal Corner of Rectangle 6">
            <a:extLst>
              <a:ext uri="{FF2B5EF4-FFF2-40B4-BE49-F238E27FC236}">
                <a16:creationId xmlns:a16="http://schemas.microsoft.com/office/drawing/2014/main" id="{4C1F1E27-546D-E154-739F-C6EFAC751B4D}"/>
              </a:ext>
            </a:extLst>
          </p:cNvPr>
          <p:cNvSpPr/>
          <p:nvPr/>
        </p:nvSpPr>
        <p:spPr>
          <a:xfrm rot="5400000">
            <a:off x="9202340" y="413797"/>
            <a:ext cx="286296" cy="286296"/>
          </a:xfrm>
          <a:prstGeom prst="snip2DiagRect">
            <a:avLst/>
          </a:prstGeom>
          <a:solidFill>
            <a:srgbClr val="FFC6C6"/>
          </a:solidFill>
          <a:ln w="12700">
            <a:solidFill>
              <a:srgbClr val="FFC6C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cxnSp>
        <p:nvCxnSpPr>
          <p:cNvPr id="8" name="Straight Connector 7">
            <a:extLst>
              <a:ext uri="{FF2B5EF4-FFF2-40B4-BE49-F238E27FC236}">
                <a16:creationId xmlns:a16="http://schemas.microsoft.com/office/drawing/2014/main" id="{5F6A496A-52ED-4C74-65FE-C66E602CCAC4}"/>
              </a:ext>
            </a:extLst>
          </p:cNvPr>
          <p:cNvCxnSpPr>
            <a:cxnSpLocks/>
          </p:cNvCxnSpPr>
          <p:nvPr/>
        </p:nvCxnSpPr>
        <p:spPr>
          <a:xfrm>
            <a:off x="416496" y="836712"/>
            <a:ext cx="9069326" cy="0"/>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
        <p:nvSpPr>
          <p:cNvPr id="15" name="Snip Diagonal Corner of Rectangle 14">
            <a:extLst>
              <a:ext uri="{FF2B5EF4-FFF2-40B4-BE49-F238E27FC236}">
                <a16:creationId xmlns:a16="http://schemas.microsoft.com/office/drawing/2014/main" id="{6D0AE10B-35C7-ECA2-A5DE-57F533D2ACCE}"/>
              </a:ext>
            </a:extLst>
          </p:cNvPr>
          <p:cNvSpPr/>
          <p:nvPr/>
        </p:nvSpPr>
        <p:spPr>
          <a:xfrm>
            <a:off x="416496" y="6237312"/>
            <a:ext cx="2088232" cy="288032"/>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lumMod val="95000"/>
                  </a:schemeClr>
                </a:solidFill>
                <a:latin typeface="Spoof Trial Light" pitchFamily="2" charset="77"/>
                <a:ea typeface="Spoof Trial Light" pitchFamily="2" charset="77"/>
              </a:rPr>
              <a:t>DECENTRALISED SERVICE DESIGN</a:t>
            </a:r>
          </a:p>
        </p:txBody>
      </p:sp>
      <p:sp>
        <p:nvSpPr>
          <p:cNvPr id="16" name="Snip Diagonal Corner of Rectangle 15">
            <a:extLst>
              <a:ext uri="{FF2B5EF4-FFF2-40B4-BE49-F238E27FC236}">
                <a16:creationId xmlns:a16="http://schemas.microsoft.com/office/drawing/2014/main" id="{FBF14DBF-2B96-F45C-6DE6-AE1120FD1B3B}"/>
              </a:ext>
            </a:extLst>
          </p:cNvPr>
          <p:cNvSpPr/>
          <p:nvPr/>
        </p:nvSpPr>
        <p:spPr>
          <a:xfrm rot="5400000">
            <a:off x="8841432" y="6241585"/>
            <a:ext cx="291600" cy="291600"/>
          </a:xfrm>
          <a:prstGeom prst="snip2Diag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7" name="Snip Same-side Corner of Rectangle 16">
            <a:extLst>
              <a:ext uri="{FF2B5EF4-FFF2-40B4-BE49-F238E27FC236}">
                <a16:creationId xmlns:a16="http://schemas.microsoft.com/office/drawing/2014/main" id="{0EA2CE27-2737-B341-95FA-5F3C98DA5771}"/>
              </a:ext>
            </a:extLst>
          </p:cNvPr>
          <p:cNvSpPr/>
          <p:nvPr/>
        </p:nvSpPr>
        <p:spPr>
          <a:xfrm rot="5400000">
            <a:off x="8479608" y="6243369"/>
            <a:ext cx="291600"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8" name="Snip Same-side Corner of Rectangle 17">
            <a:extLst>
              <a:ext uri="{FF2B5EF4-FFF2-40B4-BE49-F238E27FC236}">
                <a16:creationId xmlns:a16="http://schemas.microsoft.com/office/drawing/2014/main" id="{0D05A177-3A6B-E4E9-616C-CC67391EEC85}"/>
              </a:ext>
            </a:extLst>
          </p:cNvPr>
          <p:cNvSpPr/>
          <p:nvPr/>
        </p:nvSpPr>
        <p:spPr>
          <a:xfrm rot="5400000">
            <a:off x="9201472" y="6237312"/>
            <a:ext cx="288032" cy="288032"/>
          </a:xfrm>
          <a:prstGeom prst="snip2SameRect">
            <a:avLst/>
          </a:prstGeom>
          <a:noFill/>
          <a:ln w="127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9" name="Straight Connector 18">
            <a:extLst>
              <a:ext uri="{FF2B5EF4-FFF2-40B4-BE49-F238E27FC236}">
                <a16:creationId xmlns:a16="http://schemas.microsoft.com/office/drawing/2014/main" id="{16A9ECBE-4F50-726E-9448-4BFC52AE4141}"/>
              </a:ext>
            </a:extLst>
          </p:cNvPr>
          <p:cNvCxnSpPr>
            <a:cxnSpLocks/>
            <a:stCxn id="15" idx="0"/>
            <a:endCxn id="17" idx="1"/>
          </p:cNvCxnSpPr>
          <p:nvPr/>
        </p:nvCxnSpPr>
        <p:spPr>
          <a:xfrm>
            <a:off x="2504728" y="6381328"/>
            <a:ext cx="5976664" cy="6057"/>
          </a:xfrm>
          <a:prstGeom prst="line">
            <a:avLst/>
          </a:prstGeom>
          <a:ln w="12700">
            <a:solidFill>
              <a:schemeClr val="bg1">
                <a:lumMod val="9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736975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C289C644-9D0C-FA98-6BEF-4164B67B9382}"/>
            </a:ext>
          </a:extLst>
        </p:cNvPr>
        <p:cNvGrpSpPr/>
        <p:nvPr/>
      </p:nvGrpSpPr>
      <p:grpSpPr>
        <a:xfrm>
          <a:off x="0" y="0"/>
          <a:ext cx="0" cy="0"/>
          <a:chOff x="0" y="0"/>
          <a:chExt cx="0" cy="0"/>
        </a:xfrm>
      </p:grpSpPr>
      <p:sp>
        <p:nvSpPr>
          <p:cNvPr id="20" name="Snip Diagonal Corner of Rectangle 19">
            <a:extLst>
              <a:ext uri="{FF2B5EF4-FFF2-40B4-BE49-F238E27FC236}">
                <a16:creationId xmlns:a16="http://schemas.microsoft.com/office/drawing/2014/main" id="{370B9B50-8982-7B90-53E0-58C9673543DE}"/>
              </a:ext>
            </a:extLst>
          </p:cNvPr>
          <p:cNvSpPr/>
          <p:nvPr/>
        </p:nvSpPr>
        <p:spPr>
          <a:xfrm>
            <a:off x="416496" y="332658"/>
            <a:ext cx="2088232" cy="288032"/>
          </a:xfrm>
          <a:prstGeom prst="snip2Diag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lumMod val="95000"/>
                    <a:lumOff val="5000"/>
                  </a:schemeClr>
                </a:solidFill>
                <a:latin typeface="Spoof Trial Light" pitchFamily="2" charset="77"/>
                <a:ea typeface="Spoof Trial Light" pitchFamily="2" charset="77"/>
              </a:rPr>
              <a:t>DECENTRALISED SERVICE DESIGN</a:t>
            </a:r>
          </a:p>
        </p:txBody>
      </p:sp>
      <p:sp>
        <p:nvSpPr>
          <p:cNvPr id="10" name="Snip Diagonal Corner of Rectangle 9">
            <a:extLst>
              <a:ext uri="{FF2B5EF4-FFF2-40B4-BE49-F238E27FC236}">
                <a16:creationId xmlns:a16="http://schemas.microsoft.com/office/drawing/2014/main" id="{572C1723-3B14-AAAD-D19D-D3B2B98C9F53}"/>
              </a:ext>
            </a:extLst>
          </p:cNvPr>
          <p:cNvSpPr/>
          <p:nvPr/>
        </p:nvSpPr>
        <p:spPr>
          <a:xfrm rot="5400000">
            <a:off x="8841432" y="336931"/>
            <a:ext cx="291600" cy="291600"/>
          </a:xfrm>
          <a:prstGeom prst="snip2Diag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lumMod val="95000"/>
                  <a:lumOff val="5000"/>
                </a:schemeClr>
              </a:solidFill>
              <a:latin typeface="Spoof Trial Light" pitchFamily="2" charset="77"/>
              <a:ea typeface="Spoof Trial Light" pitchFamily="2" charset="77"/>
            </a:endParaRPr>
          </a:p>
        </p:txBody>
      </p:sp>
      <p:sp>
        <p:nvSpPr>
          <p:cNvPr id="11" name="Snip Same-side Corner of Rectangle 10">
            <a:extLst>
              <a:ext uri="{FF2B5EF4-FFF2-40B4-BE49-F238E27FC236}">
                <a16:creationId xmlns:a16="http://schemas.microsoft.com/office/drawing/2014/main" id="{52868B0F-B787-DF67-0968-DEBECF9F2B6A}"/>
              </a:ext>
            </a:extLst>
          </p:cNvPr>
          <p:cNvSpPr/>
          <p:nvPr/>
        </p:nvSpPr>
        <p:spPr>
          <a:xfrm rot="5400000">
            <a:off x="8479608" y="338715"/>
            <a:ext cx="291600" cy="288032"/>
          </a:xfrm>
          <a:prstGeom prst="snip2Same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Snip Same-side Corner of Rectangle 36">
            <a:extLst>
              <a:ext uri="{FF2B5EF4-FFF2-40B4-BE49-F238E27FC236}">
                <a16:creationId xmlns:a16="http://schemas.microsoft.com/office/drawing/2014/main" id="{2E16A0FE-BDD1-FC02-F956-7A6A7B4AB789}"/>
              </a:ext>
            </a:extLst>
          </p:cNvPr>
          <p:cNvSpPr/>
          <p:nvPr/>
        </p:nvSpPr>
        <p:spPr>
          <a:xfrm rot="5400000">
            <a:off x="9201472" y="332658"/>
            <a:ext cx="288032" cy="288032"/>
          </a:xfrm>
          <a:prstGeom prst="snip2Same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2" name="Straight Connector 41">
            <a:extLst>
              <a:ext uri="{FF2B5EF4-FFF2-40B4-BE49-F238E27FC236}">
                <a16:creationId xmlns:a16="http://schemas.microsoft.com/office/drawing/2014/main" id="{DCE5EB05-46E0-4007-6234-FC8492E531E8}"/>
              </a:ext>
            </a:extLst>
          </p:cNvPr>
          <p:cNvCxnSpPr>
            <a:cxnSpLocks/>
            <a:stCxn id="20" idx="0"/>
            <a:endCxn id="11" idx="1"/>
          </p:cNvCxnSpPr>
          <p:nvPr/>
        </p:nvCxnSpPr>
        <p:spPr>
          <a:xfrm>
            <a:off x="2504728" y="476674"/>
            <a:ext cx="5976664" cy="6057"/>
          </a:xfrm>
          <a:prstGeom prst="line">
            <a:avLst/>
          </a:prstGeom>
          <a:ln w="12700">
            <a:solidFill>
              <a:schemeClr val="tx1">
                <a:lumMod val="95000"/>
                <a:lumOff val="5000"/>
              </a:schemeClr>
            </a:solidFill>
          </a:ln>
        </p:spPr>
        <p:style>
          <a:lnRef idx="2">
            <a:schemeClr val="dk1"/>
          </a:lnRef>
          <a:fillRef idx="0">
            <a:schemeClr val="dk1"/>
          </a:fillRef>
          <a:effectRef idx="1">
            <a:schemeClr val="dk1"/>
          </a:effectRef>
          <a:fontRef idx="minor">
            <a:schemeClr val="tx1"/>
          </a:fontRef>
        </p:style>
      </p:cxnSp>
      <p:sp>
        <p:nvSpPr>
          <p:cNvPr id="3" name="TextBox 2">
            <a:extLst>
              <a:ext uri="{FF2B5EF4-FFF2-40B4-BE49-F238E27FC236}">
                <a16:creationId xmlns:a16="http://schemas.microsoft.com/office/drawing/2014/main" id="{D5FBB5D3-C43A-B7D0-E4D0-36BDC139FDE9}"/>
              </a:ext>
            </a:extLst>
          </p:cNvPr>
          <p:cNvSpPr txBox="1"/>
          <p:nvPr/>
        </p:nvSpPr>
        <p:spPr>
          <a:xfrm>
            <a:off x="848544" y="2921168"/>
            <a:ext cx="8208912" cy="1015663"/>
          </a:xfrm>
          <a:prstGeom prst="rect">
            <a:avLst/>
          </a:prstGeom>
          <a:noFill/>
        </p:spPr>
        <p:txBody>
          <a:bodyPr wrap="square" rtlCol="0">
            <a:spAutoFit/>
          </a:bodyPr>
          <a:lstStyle/>
          <a:p>
            <a:pPr algn="ctr"/>
            <a:r>
              <a:rPr lang="en-US" sz="6000" dirty="0">
                <a:solidFill>
                  <a:schemeClr val="tx1">
                    <a:lumMod val="95000"/>
                    <a:lumOff val="5000"/>
                  </a:schemeClr>
                </a:solidFill>
                <a:latin typeface="Spoof Trial Thin" pitchFamily="2" charset="77"/>
                <a:ea typeface="Spoof Trial Thin" pitchFamily="2" charset="77"/>
              </a:rPr>
              <a:t>PART ONE</a:t>
            </a:r>
          </a:p>
        </p:txBody>
      </p:sp>
    </p:spTree>
    <p:extLst>
      <p:ext uri="{BB962C8B-B14F-4D97-AF65-F5344CB8AC3E}">
        <p14:creationId xmlns:p14="http://schemas.microsoft.com/office/powerpoint/2010/main" val="438415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C6C6"/>
        </a:solidFill>
        <a:effectLst/>
      </p:bgPr>
    </p:bg>
    <p:spTree>
      <p:nvGrpSpPr>
        <p:cNvPr id="1" name="">
          <a:extLst>
            <a:ext uri="{FF2B5EF4-FFF2-40B4-BE49-F238E27FC236}">
              <a16:creationId xmlns:a16="http://schemas.microsoft.com/office/drawing/2014/main" id="{85EEB54B-BED5-8E42-932A-B8D197F3274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87C5F7F-D0F4-461C-3530-95944B59558D}"/>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tx1">
                    <a:lumMod val="95000"/>
                    <a:lumOff val="5000"/>
                  </a:schemeClr>
                </a:solidFill>
                <a:latin typeface="Spoof Trial Thin" pitchFamily="2" charset="77"/>
                <a:ea typeface="Spoof Trial Thin" pitchFamily="2" charset="77"/>
              </a:rPr>
              <a:t>GENERATING A CONTEXT STATEMENT</a:t>
            </a:r>
          </a:p>
        </p:txBody>
      </p:sp>
      <p:sp>
        <p:nvSpPr>
          <p:cNvPr id="20" name="Snip Diagonal Corner of Rectangle 19">
            <a:extLst>
              <a:ext uri="{FF2B5EF4-FFF2-40B4-BE49-F238E27FC236}">
                <a16:creationId xmlns:a16="http://schemas.microsoft.com/office/drawing/2014/main" id="{143FFCA4-BA47-D520-C739-2C3F851CAF0D}"/>
              </a:ext>
            </a:extLst>
          </p:cNvPr>
          <p:cNvSpPr/>
          <p:nvPr/>
        </p:nvSpPr>
        <p:spPr>
          <a:xfrm>
            <a:off x="416496" y="332658"/>
            <a:ext cx="2088232" cy="288032"/>
          </a:xfrm>
          <a:prstGeom prst="snip2Diag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lumMod val="95000"/>
                    <a:lumOff val="5000"/>
                  </a:schemeClr>
                </a:solidFill>
                <a:latin typeface="Spoof Trial Light" pitchFamily="2" charset="77"/>
                <a:ea typeface="Spoof Trial Light" pitchFamily="2" charset="77"/>
              </a:rPr>
              <a:t>DECENTRALISED SERVICE DESIGN</a:t>
            </a:r>
          </a:p>
        </p:txBody>
      </p:sp>
      <p:sp>
        <p:nvSpPr>
          <p:cNvPr id="10" name="Snip Diagonal Corner of Rectangle 9">
            <a:extLst>
              <a:ext uri="{FF2B5EF4-FFF2-40B4-BE49-F238E27FC236}">
                <a16:creationId xmlns:a16="http://schemas.microsoft.com/office/drawing/2014/main" id="{71EAC454-3874-A294-F248-56935A45EA38}"/>
              </a:ext>
            </a:extLst>
          </p:cNvPr>
          <p:cNvSpPr/>
          <p:nvPr/>
        </p:nvSpPr>
        <p:spPr>
          <a:xfrm rot="5400000">
            <a:off x="8841432" y="336931"/>
            <a:ext cx="291600" cy="291600"/>
          </a:xfrm>
          <a:prstGeom prst="snip2Diag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lumMod val="95000"/>
                  <a:lumOff val="5000"/>
                </a:schemeClr>
              </a:solidFill>
              <a:latin typeface="Spoof Trial Light" pitchFamily="2" charset="77"/>
              <a:ea typeface="Spoof Trial Light" pitchFamily="2" charset="77"/>
            </a:endParaRPr>
          </a:p>
        </p:txBody>
      </p:sp>
      <p:sp>
        <p:nvSpPr>
          <p:cNvPr id="11" name="Snip Same-side Corner of Rectangle 10">
            <a:extLst>
              <a:ext uri="{FF2B5EF4-FFF2-40B4-BE49-F238E27FC236}">
                <a16:creationId xmlns:a16="http://schemas.microsoft.com/office/drawing/2014/main" id="{EF49B406-5E9E-3C65-EA9A-154E0E6E8FDF}"/>
              </a:ext>
            </a:extLst>
          </p:cNvPr>
          <p:cNvSpPr/>
          <p:nvPr/>
        </p:nvSpPr>
        <p:spPr>
          <a:xfrm rot="5400000">
            <a:off x="8479608" y="338715"/>
            <a:ext cx="291600" cy="288032"/>
          </a:xfrm>
          <a:prstGeom prst="snip2Same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Snip Same-side Corner of Rectangle 36">
            <a:extLst>
              <a:ext uri="{FF2B5EF4-FFF2-40B4-BE49-F238E27FC236}">
                <a16:creationId xmlns:a16="http://schemas.microsoft.com/office/drawing/2014/main" id="{19B77FA2-465E-7EA4-4ED9-53FE3A7E659E}"/>
              </a:ext>
            </a:extLst>
          </p:cNvPr>
          <p:cNvSpPr/>
          <p:nvPr/>
        </p:nvSpPr>
        <p:spPr>
          <a:xfrm rot="5400000">
            <a:off x="9201472" y="332658"/>
            <a:ext cx="288032" cy="288032"/>
          </a:xfrm>
          <a:prstGeom prst="snip2SameRect">
            <a:avLst/>
          </a:prstGeom>
          <a:noFill/>
          <a:ln w="1270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2" name="Straight Connector 41">
            <a:extLst>
              <a:ext uri="{FF2B5EF4-FFF2-40B4-BE49-F238E27FC236}">
                <a16:creationId xmlns:a16="http://schemas.microsoft.com/office/drawing/2014/main" id="{72885243-5623-702A-3AA7-57FC093EA159}"/>
              </a:ext>
            </a:extLst>
          </p:cNvPr>
          <p:cNvCxnSpPr>
            <a:cxnSpLocks/>
            <a:stCxn id="20" idx="0"/>
            <a:endCxn id="11" idx="1"/>
          </p:cNvCxnSpPr>
          <p:nvPr/>
        </p:nvCxnSpPr>
        <p:spPr>
          <a:xfrm>
            <a:off x="2504728" y="476674"/>
            <a:ext cx="5976664" cy="6057"/>
          </a:xfrm>
          <a:prstGeom prst="line">
            <a:avLst/>
          </a:prstGeom>
          <a:ln w="12700">
            <a:solidFill>
              <a:schemeClr val="tx1">
                <a:lumMod val="95000"/>
                <a:lumOff val="5000"/>
              </a:schemeClr>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198514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7832</TotalTime>
  <Words>1668</Words>
  <Application>Microsoft Macintosh PowerPoint</Application>
  <PresentationFormat>A4 Paper (210x297 mm)</PresentationFormat>
  <Paragraphs>207</Paragraphs>
  <Slides>27</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Aptos</vt:lpstr>
      <vt:lpstr>Aptos Display</vt:lpstr>
      <vt:lpstr>Arial</vt:lpstr>
      <vt:lpstr>Spoof Trial</vt:lpstr>
      <vt:lpstr>Spoof Trial Light</vt:lpstr>
      <vt:lpstr>Spoof Trial Thin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Kyle Morrison</dc:creator>
  <cp:lastModifiedBy>Kyle Morrison</cp:lastModifiedBy>
  <cp:revision>21</cp:revision>
  <dcterms:created xsi:type="dcterms:W3CDTF">2025-10-03T11:26:35Z</dcterms:created>
  <dcterms:modified xsi:type="dcterms:W3CDTF">2025-11-07T15:54:36Z</dcterms:modified>
</cp:coreProperties>
</file>